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6"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embeddedFontLst>
    <p:embeddedFont>
      <p:font typeface="Google Sans Medium"/>
      <p:regular r:id="rId45"/>
      <p:bold r:id="rId46"/>
      <p:italic r:id="rId47"/>
      <p:boldItalic r:id="rId48"/>
    </p:embeddedFont>
    <p:embeddedFont>
      <p:font typeface="Open Sans SemiBold"/>
      <p:regular r:id="rId49"/>
      <p:bold r:id="rId50"/>
      <p:italic r:id="rId51"/>
      <p:boldItalic r:id="rId52"/>
    </p:embeddedFont>
    <p:embeddedFont>
      <p:font typeface="Open Sans"/>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GoogleSansMedium-bold.fntdata"/><Relationship Id="rId45" Type="http://schemas.openxmlformats.org/officeDocument/2006/relationships/font" Target="fonts/GoogleSansMedium-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GoogleSansMedium-boldItalic.fntdata"/><Relationship Id="rId47" Type="http://schemas.openxmlformats.org/officeDocument/2006/relationships/font" Target="fonts/GoogleSansMedium-italic.fntdata"/><Relationship Id="rId49" Type="http://schemas.openxmlformats.org/officeDocument/2006/relationships/font" Target="fonts/OpenSansSemiBold-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OpenSansSemiBold-italic.fntdata"/><Relationship Id="rId50" Type="http://schemas.openxmlformats.org/officeDocument/2006/relationships/font" Target="fonts/OpenSansSemiBold-bold.fntdata"/><Relationship Id="rId53" Type="http://schemas.openxmlformats.org/officeDocument/2006/relationships/font" Target="fonts/OpenSans-regular.fntdata"/><Relationship Id="rId52" Type="http://schemas.openxmlformats.org/officeDocument/2006/relationships/font" Target="fonts/OpenSansSemiBold-boldItalic.fntdata"/><Relationship Id="rId11" Type="http://schemas.openxmlformats.org/officeDocument/2006/relationships/slide" Target="slides/slide5.xml"/><Relationship Id="rId55" Type="http://schemas.openxmlformats.org/officeDocument/2006/relationships/font" Target="fonts/OpenSans-italic.fntdata"/><Relationship Id="rId10" Type="http://schemas.openxmlformats.org/officeDocument/2006/relationships/slide" Target="slides/slide4.xml"/><Relationship Id="rId54" Type="http://schemas.openxmlformats.org/officeDocument/2006/relationships/font" Target="fonts/OpenSans-bold.fntdata"/><Relationship Id="rId13" Type="http://schemas.openxmlformats.org/officeDocument/2006/relationships/slide" Target="slides/slide7.xml"/><Relationship Id="rId12" Type="http://schemas.openxmlformats.org/officeDocument/2006/relationships/slide" Target="slides/slide6.xml"/><Relationship Id="rId56" Type="http://schemas.openxmlformats.org/officeDocument/2006/relationships/font" Target="fonts/OpenSans-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bwGJdPh6M1Vm-b-MK877cV625byqZlrrcVdFJxRK5SQ/edit?usp=sharing"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_FHMaSXBx8Wr9dcOoMq31tRadgbYsFK-OhRvfcOo5fM/edit?usp=sharing"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spreadsheets/d/1J0KR45UsTsd6ctEH2VipXGZoVfKw4GUM30u-0deSbVY/edit?usp=sharing&amp;resourcekey=0-BlQ2bcG6PmxvUw-e55NQ7g"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ltmwFQTR9KSdNm6G_UXVUGlvoL06aQEsbgxTYhVen_c/edit?usp=sharing"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7nmBQttQ03xS6P2W8Eo_4dl8_n8GfVJM3KXyjPAe2OE/edit?usp=sharing&amp;resourcekey=0-vSASv9TG17J7-qN08YefSQ"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EkJSg4mYvl3BPsLVEefozO8R2rLAB9XJG7oBGHuwu8Q/edit?usp=sharing"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wOqa_RVUbB1EgpQhzYl940W0902AGk9U7CiFJFBrIW4/edit?usp=sharing"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ced80ebc1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ced80ebc1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Story Template : </a:t>
            </a:r>
            <a:r>
              <a:rPr lang="en" u="sng">
                <a:solidFill>
                  <a:schemeClr val="hlink"/>
                </a:solidFill>
                <a:hlinkClick r:id="rId2"/>
              </a:rPr>
              <a:t>https://docs.google.com/presentation/d/1bwGJdPh6M1Vm-b-MK877cV625byqZlrrcVdFJxRK5SQ/edit?usp=sharing</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f814f818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f814f818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Journey Map template </a:t>
            </a:r>
            <a:r>
              <a:rPr lang="en" u="sng">
                <a:solidFill>
                  <a:schemeClr val="hlink"/>
                </a:solidFill>
                <a:hlinkClick r:id="rId2"/>
              </a:rPr>
              <a:t>https://docs.google.com/presentation/d/1_FHMaSXBx8Wr9dcOoMq31tRadgbYsFK-OhRvfcOo5fM/edit?usp=sharing</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08814e86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08814e86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f814f818c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f814f818c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019ff15d6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019ff15d6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f814f818cb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f814f818cb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Competitive Audit template </a:t>
            </a:r>
            <a:r>
              <a:rPr lang="en" u="sng">
                <a:solidFill>
                  <a:schemeClr val="hlink"/>
                </a:solidFill>
                <a:hlinkClick r:id="rId2"/>
              </a:rPr>
              <a:t>https://docs.google.com/spreadsheets/d/1J0KR45UsTsd6ctEH2VipXGZoVfKw4GUM30u-0deSbVY/edit?usp=sharing&amp;resourcekey=0-BlQ2bcG6PmxvUw-e55NQ7g</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cd03e5b752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cd03e5b752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f814f818cb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f814f818cb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 Statement template </a:t>
            </a:r>
            <a:r>
              <a:rPr lang="en" u="sng">
                <a:solidFill>
                  <a:schemeClr val="hlink"/>
                </a:solidFill>
                <a:hlinkClick r:id="rId2"/>
              </a:rPr>
              <a:t>https://docs.google.com/presentation/d/1ltmwFQTR9KSdNm6G_UXVUGlvoL06aQEsbgxTYhVen_c/edit?usp=sharing</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f814f818cb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f814f818cb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f814f818cb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f814f818cb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Storyboard template </a:t>
            </a:r>
            <a:r>
              <a:rPr lang="en" u="sng">
                <a:solidFill>
                  <a:schemeClr val="hlink"/>
                </a:solidFill>
                <a:hlinkClick r:id="rId2"/>
              </a:rPr>
              <a:t>https://docs.google.com/presentation/d/17nmBQttQ03xS6P2W8Eo_4dl8_n8GfVJM3KXyjPAe2OE/edit?usp=sharing&amp;resourcekey=0-vSASv9TG17J7-qN08YefSQ</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d800de29cc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d800de29c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f814f818c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f814f818c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f814f818cb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f814f818cb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cd03e5b752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cd03e5b752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f814f818cb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f814f818cb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d800de29cc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d800de29cc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d12f718f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d12f718f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cd03e5b752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cd03e5b752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cd03e5b752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cd03e5b752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f814f818cb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f814f818cb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f814f818cb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f814f818cb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ced80ebc1c_1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ced80ebc1c_1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f814f818cb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f814f818cb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Usability Study plan template </a:t>
            </a:r>
            <a:r>
              <a:rPr lang="en" u="sng">
                <a:solidFill>
                  <a:schemeClr val="hlink"/>
                </a:solidFill>
                <a:hlinkClick r:id="rId2"/>
              </a:rPr>
              <a:t>https://docs.google.com/document/d/1EkJSg4mYvl3BPsLVEefozO8R2rLAB9XJG7oBGHuwu8Q/edit?usp=sharing</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f814f818cb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f814f818cb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f814f818cb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f814f818cb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f814f818cb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f814f818cb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cd03e5b752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cd03e5b752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cd03e5b752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cd03e5b752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cd03e5b752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cd03e5b752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ced80ebc1c_1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ced80ebc1c_1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cd03e5b752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cd03e5b752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ced80ebc1c_1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ced80ebc1c_1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cd03e5b75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cd03e5b75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cd03e5b75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cd03e5b75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019ff15d6a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019ff15d6a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cd03e5b752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cd03e5b752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ced80ebc1c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ced80ebc1c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Persona template : </a:t>
            </a:r>
            <a:r>
              <a:rPr lang="en" u="sng">
                <a:solidFill>
                  <a:schemeClr val="hlink"/>
                </a:solidFill>
                <a:hlinkClick r:id="rId2"/>
              </a:rPr>
              <a:t>https://docs.google.com/presentation/d/1wOqa_RVUbB1EgpQhzYl940W0902AGk9U7CiFJFBrIW4/edit?usp=sharing</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0" name="Google Shape;50;p12"/>
          <p:cNvSpPr/>
          <p:nvPr/>
        </p:nvSpPr>
        <p:spPr>
          <a:xfrm>
            <a:off x="0" y="329125"/>
            <a:ext cx="69300" cy="753000"/>
          </a:xfrm>
          <a:prstGeom prst="rect">
            <a:avLst/>
          </a:prstGeom>
          <a:solidFill>
            <a:srgbClr val="2D3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p:cSld name="BLANK_1">
    <p:spTree>
      <p:nvGrpSpPr>
        <p:cNvPr id="51" name="Shape 51"/>
        <p:cNvGrpSpPr/>
        <p:nvPr/>
      </p:nvGrpSpPr>
      <p:grpSpPr>
        <a:xfrm>
          <a:off x="0" y="0"/>
          <a:ext cx="0" cy="0"/>
          <a:chOff x="0" y="0"/>
          <a:chExt cx="0" cy="0"/>
        </a:xfrm>
      </p:grpSpPr>
      <p:sp>
        <p:nvSpPr>
          <p:cNvPr id="52" name="Google Shape;52;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13"/>
          <p:cNvSpPr/>
          <p:nvPr/>
        </p:nvSpPr>
        <p:spPr>
          <a:xfrm>
            <a:off x="0" y="329125"/>
            <a:ext cx="69300" cy="753000"/>
          </a:xfrm>
          <a:prstGeom prst="rect">
            <a:avLst/>
          </a:prstGeom>
          <a:solidFill>
            <a:srgbClr val="F43F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2">
  <p:cSld name="BLANK_1_2">
    <p:spTree>
      <p:nvGrpSpPr>
        <p:cNvPr id="54" name="Shape 54"/>
        <p:cNvGrpSpPr/>
        <p:nvPr/>
      </p:nvGrpSpPr>
      <p:grpSpPr>
        <a:xfrm>
          <a:off x="0" y="0"/>
          <a:ext cx="0" cy="0"/>
          <a:chOff x="0" y="0"/>
          <a:chExt cx="0" cy="0"/>
        </a:xfrm>
      </p:grpSpPr>
      <p:sp>
        <p:nvSpPr>
          <p:cNvPr id="55" name="Google Shape;55;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6" name="Google Shape;56;p14"/>
          <p:cNvSpPr/>
          <p:nvPr/>
        </p:nvSpPr>
        <p:spPr>
          <a:xfrm>
            <a:off x="0" y="329125"/>
            <a:ext cx="69300" cy="44853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2">
  <p:cSld name="BLANK_1_2_1">
    <p:spTree>
      <p:nvGrpSpPr>
        <p:cNvPr id="57" name="Shape 57"/>
        <p:cNvGrpSpPr/>
        <p:nvPr/>
      </p:nvGrpSpPr>
      <p:grpSpPr>
        <a:xfrm>
          <a:off x="0" y="0"/>
          <a:ext cx="0" cy="0"/>
          <a:chOff x="0" y="0"/>
          <a:chExt cx="0" cy="0"/>
        </a:xfrm>
      </p:grpSpPr>
      <p:sp>
        <p:nvSpPr>
          <p:cNvPr id="58" name="Google Shape;58;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15"/>
          <p:cNvSpPr/>
          <p:nvPr/>
        </p:nvSpPr>
        <p:spPr>
          <a:xfrm>
            <a:off x="0" y="329125"/>
            <a:ext cx="69300" cy="4485300"/>
          </a:xfrm>
          <a:prstGeom prst="rect">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2">
  <p:cSld name="BLANK_1_2_1_1">
    <p:spTree>
      <p:nvGrpSpPr>
        <p:cNvPr id="60" name="Shape 60"/>
        <p:cNvGrpSpPr/>
        <p:nvPr/>
      </p:nvGrpSpPr>
      <p:grpSpPr>
        <a:xfrm>
          <a:off x="0" y="0"/>
          <a:ext cx="0" cy="0"/>
          <a:chOff x="0" y="0"/>
          <a:chExt cx="0" cy="0"/>
        </a:xfrm>
      </p:grpSpPr>
      <p:sp>
        <p:nvSpPr>
          <p:cNvPr id="61" name="Google Shape;61;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2" name="Google Shape;62;p16"/>
          <p:cNvSpPr/>
          <p:nvPr/>
        </p:nvSpPr>
        <p:spPr>
          <a:xfrm>
            <a:off x="0" y="329125"/>
            <a:ext cx="69300" cy="44853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p:cSld name="BLANK_1_1">
    <p:spTree>
      <p:nvGrpSpPr>
        <p:cNvPr id="63" name="Shape 63"/>
        <p:cNvGrpSpPr/>
        <p:nvPr/>
      </p:nvGrpSpPr>
      <p:grpSpPr>
        <a:xfrm>
          <a:off x="0" y="0"/>
          <a:ext cx="0" cy="0"/>
          <a:chOff x="0" y="0"/>
          <a:chExt cx="0" cy="0"/>
        </a:xfrm>
      </p:grpSpPr>
      <p:sp>
        <p:nvSpPr>
          <p:cNvPr id="64" name="Google Shape;64;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5" name="Google Shape;65;p17"/>
          <p:cNvSpPr/>
          <p:nvPr/>
        </p:nvSpPr>
        <p:spPr>
          <a:xfrm>
            <a:off x="0" y="329125"/>
            <a:ext cx="69300" cy="753000"/>
          </a:xfrm>
          <a:prstGeom prst="rect">
            <a:avLst/>
          </a:prstGeom>
          <a:solidFill>
            <a:srgbClr val="F59E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p:cSld name="BLANK_1_1_1">
    <p:spTree>
      <p:nvGrpSpPr>
        <p:cNvPr id="66" name="Shape 66"/>
        <p:cNvGrpSpPr/>
        <p:nvPr/>
      </p:nvGrpSpPr>
      <p:grpSpPr>
        <a:xfrm>
          <a:off x="0" y="0"/>
          <a:ext cx="0" cy="0"/>
          <a:chOff x="0" y="0"/>
          <a:chExt cx="0" cy="0"/>
        </a:xfrm>
      </p:grpSpPr>
      <p:sp>
        <p:nvSpPr>
          <p:cNvPr id="67" name="Google Shape;67;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8" name="Google Shape;68;p18"/>
          <p:cNvSpPr/>
          <p:nvPr/>
        </p:nvSpPr>
        <p:spPr>
          <a:xfrm>
            <a:off x="0" y="329125"/>
            <a:ext cx="69300" cy="753000"/>
          </a:xfrm>
          <a:prstGeom prst="rect">
            <a:avLst/>
          </a:prstGeom>
          <a:solidFill>
            <a:srgbClr val="10B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olet">
  <p:cSld name="BLANK_1_1_1_1">
    <p:spTree>
      <p:nvGrpSpPr>
        <p:cNvPr id="69" name="Shape 69"/>
        <p:cNvGrpSpPr/>
        <p:nvPr/>
      </p:nvGrpSpPr>
      <p:grpSpPr>
        <a:xfrm>
          <a:off x="0" y="0"/>
          <a:ext cx="0" cy="0"/>
          <a:chOff x="0" y="0"/>
          <a:chExt cx="0" cy="0"/>
        </a:xfrm>
      </p:grpSpPr>
      <p:sp>
        <p:nvSpPr>
          <p:cNvPr id="70" name="Google Shape;70;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1" name="Google Shape;71;p19"/>
          <p:cNvSpPr/>
          <p:nvPr/>
        </p:nvSpPr>
        <p:spPr>
          <a:xfrm>
            <a:off x="0" y="329125"/>
            <a:ext cx="69300" cy="753000"/>
          </a:xfrm>
          <a:prstGeom prst="rect">
            <a:avLst/>
          </a:prstGeom>
          <a:solidFill>
            <a:srgbClr val="8B5C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urqois">
  <p:cSld name="BLANK_1_1_1_1_1">
    <p:spTree>
      <p:nvGrpSpPr>
        <p:cNvPr id="72" name="Shape 72"/>
        <p:cNvGrpSpPr/>
        <p:nvPr/>
      </p:nvGrpSpPr>
      <p:grpSpPr>
        <a:xfrm>
          <a:off x="0" y="0"/>
          <a:ext cx="0" cy="0"/>
          <a:chOff x="0" y="0"/>
          <a:chExt cx="0" cy="0"/>
        </a:xfrm>
      </p:grpSpPr>
      <p:sp>
        <p:nvSpPr>
          <p:cNvPr id="73" name="Google Shape;73;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4" name="Google Shape;74;p20"/>
          <p:cNvSpPr/>
          <p:nvPr/>
        </p:nvSpPr>
        <p:spPr>
          <a:xfrm>
            <a:off x="0" y="329125"/>
            <a:ext cx="69300" cy="753000"/>
          </a:xfrm>
          <a:prstGeom prst="rect">
            <a:avLst/>
          </a:prstGeom>
          <a:solidFill>
            <a:srgbClr val="11C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9" name="Shape 79"/>
        <p:cNvGrpSpPr/>
        <p:nvPr/>
      </p:nvGrpSpPr>
      <p:grpSpPr>
        <a:xfrm>
          <a:off x="0" y="0"/>
          <a:ext cx="0" cy="0"/>
          <a:chOff x="0" y="0"/>
          <a:chExt cx="0" cy="0"/>
        </a:xfrm>
      </p:grpSpPr>
      <p:sp>
        <p:nvSpPr>
          <p:cNvPr id="80" name="Google Shape;80;p2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1" name="Google Shape;81;p2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 name="Shape 82"/>
        <p:cNvGrpSpPr/>
        <p:nvPr/>
      </p:nvGrpSpPr>
      <p:grpSpPr>
        <a:xfrm>
          <a:off x="0" y="0"/>
          <a:ext cx="0" cy="0"/>
          <a:chOff x="0" y="0"/>
          <a:chExt cx="0" cy="0"/>
        </a:xfrm>
      </p:grpSpPr>
      <p:sp>
        <p:nvSpPr>
          <p:cNvPr id="83" name="Google Shape;83;p2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4" name="Google Shape;8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5" name="Shape 85"/>
        <p:cNvGrpSpPr/>
        <p:nvPr/>
      </p:nvGrpSpPr>
      <p:grpSpPr>
        <a:xfrm>
          <a:off x="0" y="0"/>
          <a:ext cx="0" cy="0"/>
          <a:chOff x="0" y="0"/>
          <a:chExt cx="0" cy="0"/>
        </a:xfrm>
      </p:grpSpPr>
      <p:sp>
        <p:nvSpPr>
          <p:cNvPr id="86" name="Google Shape;86;p2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7" name="Google Shape;87;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8" name="Google Shape;88;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9" name="Shape 89"/>
        <p:cNvGrpSpPr/>
        <p:nvPr/>
      </p:nvGrpSpPr>
      <p:grpSpPr>
        <a:xfrm>
          <a:off x="0" y="0"/>
          <a:ext cx="0" cy="0"/>
          <a:chOff x="0" y="0"/>
          <a:chExt cx="0" cy="0"/>
        </a:xfrm>
      </p:grpSpPr>
      <p:sp>
        <p:nvSpPr>
          <p:cNvPr id="90" name="Google Shape;90;p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1" name="Google Shape;91;p2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2" name="Google Shape;92;p2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3" name="Google Shape;93;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2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6" name="Google Shape;96;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2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9" name="Google Shape;99;p2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0" name="Google Shape;100;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1" name="Shape 101"/>
        <p:cNvGrpSpPr/>
        <p:nvPr/>
      </p:nvGrpSpPr>
      <p:grpSpPr>
        <a:xfrm>
          <a:off x="0" y="0"/>
          <a:ext cx="0" cy="0"/>
          <a:chOff x="0" y="0"/>
          <a:chExt cx="0" cy="0"/>
        </a:xfrm>
      </p:grpSpPr>
      <p:sp>
        <p:nvSpPr>
          <p:cNvPr id="102" name="Google Shape;102;p2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3" name="Google Shape;103;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4" name="Shape 104"/>
        <p:cNvGrpSpPr/>
        <p:nvPr/>
      </p:nvGrpSpPr>
      <p:grpSpPr>
        <a:xfrm>
          <a:off x="0" y="0"/>
          <a:ext cx="0" cy="0"/>
          <a:chOff x="0" y="0"/>
          <a:chExt cx="0" cy="0"/>
        </a:xfrm>
      </p:grpSpPr>
      <p:sp>
        <p:nvSpPr>
          <p:cNvPr id="105" name="Google Shape;105;p2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7" name="Google Shape;107;p2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8" name="Google Shape;108;p2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9" name="Google Shape;109;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0" name="Shape 110"/>
        <p:cNvGrpSpPr/>
        <p:nvPr/>
      </p:nvGrpSpPr>
      <p:grpSpPr>
        <a:xfrm>
          <a:off x="0" y="0"/>
          <a:ext cx="0" cy="0"/>
          <a:chOff x="0" y="0"/>
          <a:chExt cx="0" cy="0"/>
        </a:xfrm>
      </p:grpSpPr>
      <p:sp>
        <p:nvSpPr>
          <p:cNvPr id="111" name="Google Shape;111;p3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12" name="Google Shape;112;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3" name="Shape 113"/>
        <p:cNvGrpSpPr/>
        <p:nvPr/>
      </p:nvGrpSpPr>
      <p:grpSpPr>
        <a:xfrm>
          <a:off x="0" y="0"/>
          <a:ext cx="0" cy="0"/>
          <a:chOff x="0" y="0"/>
          <a:chExt cx="0" cy="0"/>
        </a:xfrm>
      </p:grpSpPr>
      <p:sp>
        <p:nvSpPr>
          <p:cNvPr id="114" name="Google Shape;114;p3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5" name="Google Shape;115;p3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16" name="Google Shape;116;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type="blank">
  <p:cSld name="BLANK">
    <p:spTree>
      <p:nvGrpSpPr>
        <p:cNvPr id="117" name="Shape 117"/>
        <p:cNvGrpSpPr/>
        <p:nvPr/>
      </p:nvGrpSpPr>
      <p:grpSpPr>
        <a:xfrm>
          <a:off x="0" y="0"/>
          <a:ext cx="0" cy="0"/>
          <a:chOff x="0" y="0"/>
          <a:chExt cx="0" cy="0"/>
        </a:xfrm>
      </p:grpSpPr>
      <p:sp>
        <p:nvSpPr>
          <p:cNvPr id="118" name="Google Shape;118;p32"/>
          <p:cNvSpPr/>
          <p:nvPr/>
        </p:nvSpPr>
        <p:spPr>
          <a:xfrm>
            <a:off x="0" y="329125"/>
            <a:ext cx="69300" cy="753000"/>
          </a:xfrm>
          <a:prstGeom prst="rect">
            <a:avLst/>
          </a:prstGeom>
          <a:solidFill>
            <a:srgbClr val="2D3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p:cSld name="BLANK_1">
    <p:spTree>
      <p:nvGrpSpPr>
        <p:cNvPr id="119" name="Shape 119"/>
        <p:cNvGrpSpPr/>
        <p:nvPr/>
      </p:nvGrpSpPr>
      <p:grpSpPr>
        <a:xfrm>
          <a:off x="0" y="0"/>
          <a:ext cx="0" cy="0"/>
          <a:chOff x="0" y="0"/>
          <a:chExt cx="0" cy="0"/>
        </a:xfrm>
      </p:grpSpPr>
      <p:sp>
        <p:nvSpPr>
          <p:cNvPr id="120" name="Google Shape;120;p33"/>
          <p:cNvSpPr/>
          <p:nvPr/>
        </p:nvSpPr>
        <p:spPr>
          <a:xfrm>
            <a:off x="0" y="329125"/>
            <a:ext cx="69300" cy="7530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2">
  <p:cSld name="BLANK_1_2">
    <p:spTree>
      <p:nvGrpSpPr>
        <p:cNvPr id="121" name="Shape 121"/>
        <p:cNvGrpSpPr/>
        <p:nvPr/>
      </p:nvGrpSpPr>
      <p:grpSpPr>
        <a:xfrm>
          <a:off x="0" y="0"/>
          <a:ext cx="0" cy="0"/>
          <a:chOff x="0" y="0"/>
          <a:chExt cx="0" cy="0"/>
        </a:xfrm>
      </p:grpSpPr>
      <p:sp>
        <p:nvSpPr>
          <p:cNvPr id="122" name="Google Shape;122;p34"/>
          <p:cNvSpPr/>
          <p:nvPr/>
        </p:nvSpPr>
        <p:spPr>
          <a:xfrm>
            <a:off x="0" y="329125"/>
            <a:ext cx="69300" cy="44853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2">
  <p:cSld name="BLANK_1_2_1">
    <p:spTree>
      <p:nvGrpSpPr>
        <p:cNvPr id="123" name="Shape 123"/>
        <p:cNvGrpSpPr/>
        <p:nvPr/>
      </p:nvGrpSpPr>
      <p:grpSpPr>
        <a:xfrm>
          <a:off x="0" y="0"/>
          <a:ext cx="0" cy="0"/>
          <a:chOff x="0" y="0"/>
          <a:chExt cx="0" cy="0"/>
        </a:xfrm>
      </p:grpSpPr>
      <p:sp>
        <p:nvSpPr>
          <p:cNvPr id="124" name="Google Shape;124;p35"/>
          <p:cNvSpPr/>
          <p:nvPr/>
        </p:nvSpPr>
        <p:spPr>
          <a:xfrm>
            <a:off x="0" y="329125"/>
            <a:ext cx="69300" cy="4485300"/>
          </a:xfrm>
          <a:prstGeom prst="rect">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2">
  <p:cSld name="BLANK_1_2_1_1">
    <p:spTree>
      <p:nvGrpSpPr>
        <p:cNvPr id="125" name="Shape 125"/>
        <p:cNvGrpSpPr/>
        <p:nvPr/>
      </p:nvGrpSpPr>
      <p:grpSpPr>
        <a:xfrm>
          <a:off x="0" y="0"/>
          <a:ext cx="0" cy="0"/>
          <a:chOff x="0" y="0"/>
          <a:chExt cx="0" cy="0"/>
        </a:xfrm>
      </p:grpSpPr>
      <p:sp>
        <p:nvSpPr>
          <p:cNvPr id="126" name="Google Shape;126;p36"/>
          <p:cNvSpPr/>
          <p:nvPr/>
        </p:nvSpPr>
        <p:spPr>
          <a:xfrm>
            <a:off x="0" y="329125"/>
            <a:ext cx="69300" cy="44853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p:cSld name="BLANK_1_1">
    <p:spTree>
      <p:nvGrpSpPr>
        <p:cNvPr id="127" name="Shape 127"/>
        <p:cNvGrpSpPr/>
        <p:nvPr/>
      </p:nvGrpSpPr>
      <p:grpSpPr>
        <a:xfrm>
          <a:off x="0" y="0"/>
          <a:ext cx="0" cy="0"/>
          <a:chOff x="0" y="0"/>
          <a:chExt cx="0" cy="0"/>
        </a:xfrm>
      </p:grpSpPr>
      <p:sp>
        <p:nvSpPr>
          <p:cNvPr id="128" name="Google Shape;128;p37"/>
          <p:cNvSpPr/>
          <p:nvPr/>
        </p:nvSpPr>
        <p:spPr>
          <a:xfrm>
            <a:off x="0" y="329125"/>
            <a:ext cx="69300" cy="753000"/>
          </a:xfrm>
          <a:prstGeom prst="rect">
            <a:avLst/>
          </a:pr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p:cSld name="BLANK_1_1_1">
    <p:spTree>
      <p:nvGrpSpPr>
        <p:cNvPr id="129" name="Shape 129"/>
        <p:cNvGrpSpPr/>
        <p:nvPr/>
      </p:nvGrpSpPr>
      <p:grpSpPr>
        <a:xfrm>
          <a:off x="0" y="0"/>
          <a:ext cx="0" cy="0"/>
          <a:chOff x="0" y="0"/>
          <a:chExt cx="0" cy="0"/>
        </a:xfrm>
      </p:grpSpPr>
      <p:sp>
        <p:nvSpPr>
          <p:cNvPr id="130" name="Google Shape;130;p38"/>
          <p:cNvSpPr/>
          <p:nvPr/>
        </p:nvSpPr>
        <p:spPr>
          <a:xfrm>
            <a:off x="0" y="329125"/>
            <a:ext cx="69300" cy="7530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y">
  <p:cSld name="BLANK_1_1_1_1">
    <p:spTree>
      <p:nvGrpSpPr>
        <p:cNvPr id="131" name="Shape 131"/>
        <p:cNvGrpSpPr/>
        <p:nvPr/>
      </p:nvGrpSpPr>
      <p:grpSpPr>
        <a:xfrm>
          <a:off x="0" y="0"/>
          <a:ext cx="0" cy="0"/>
          <a:chOff x="0" y="0"/>
          <a:chExt cx="0" cy="0"/>
        </a:xfrm>
      </p:grpSpPr>
      <p:sp>
        <p:nvSpPr>
          <p:cNvPr id="132" name="Google Shape;132;p39"/>
          <p:cNvSpPr/>
          <p:nvPr/>
        </p:nvSpPr>
        <p:spPr>
          <a:xfrm>
            <a:off x="0" y="329125"/>
            <a:ext cx="69300" cy="753000"/>
          </a:xfrm>
          <a:prstGeom prst="rect">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33" name="Shape 13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10" Type="http://schemas.openxmlformats.org/officeDocument/2006/relationships/slideLayout" Target="../slideLayouts/slideLayout28.xml"/><Relationship Id="rId21" Type="http://schemas.openxmlformats.org/officeDocument/2006/relationships/theme" Target="../theme/theme1.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image" Target="../media/image1.png"/><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5" name="Shape 75"/>
        <p:cNvGrpSpPr/>
        <p:nvPr/>
      </p:nvGrpSpPr>
      <p:grpSpPr>
        <a:xfrm>
          <a:off x="0" y="0"/>
          <a:ext cx="0" cy="0"/>
          <a:chOff x="0" y="0"/>
          <a:chExt cx="0" cy="0"/>
        </a:xfrm>
      </p:grpSpPr>
      <p:sp>
        <p:nvSpPr>
          <p:cNvPr id="76" name="Google Shape;76;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7" name="Google Shape;77;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pic>
        <p:nvPicPr>
          <p:cNvPr id="78" name="Google Shape;78;p21"/>
          <p:cNvPicPr preferRelativeResize="0"/>
          <p:nvPr/>
        </p:nvPicPr>
        <p:blipFill>
          <a:blip r:embed="rId1">
            <a:alphaModFix/>
          </a:blip>
          <a:stretch>
            <a:fillRect/>
          </a:stretch>
        </p:blipFill>
        <p:spPr>
          <a:xfrm>
            <a:off x="8421698" y="4841325"/>
            <a:ext cx="464876" cy="15299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hyperlink" Target="https://docs.google.com/spreadsheets/d/1RkrS4c454sJz9GxiIgAedDvl2WDTxUwmaO_4y_EoXoc/edit?usp=sharin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38.png"/><Relationship Id="rId4" Type="http://schemas.openxmlformats.org/officeDocument/2006/relationships/hyperlink" Target="https://drive.google.com/file/d/1iOdnBUy6Q8o4g1u2xjsn7tkkMVi-kebe/view"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16.jpg"/><Relationship Id="rId4" Type="http://schemas.openxmlformats.org/officeDocument/2006/relationships/image" Target="../media/image3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6.jpg"/><Relationship Id="rId4" Type="http://schemas.openxmlformats.org/officeDocument/2006/relationships/image" Target="../media/image26.jpg"/><Relationship Id="rId5" Type="http://schemas.openxmlformats.org/officeDocument/2006/relationships/image" Target="../media/image15.jpg"/><Relationship Id="rId6" Type="http://schemas.openxmlformats.org/officeDocument/2006/relationships/image" Target="../media/image28.jpg"/><Relationship Id="rId7" Type="http://schemas.openxmlformats.org/officeDocument/2006/relationships/image" Target="../media/image11.jpg"/><Relationship Id="rId8" Type="http://schemas.openxmlformats.org/officeDocument/2006/relationships/image" Target="../media/image1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5.png"/><Relationship Id="rId5" Type="http://schemas.openxmlformats.org/officeDocument/2006/relationships/image" Target="../media/image13.png"/><Relationship Id="rId6" Type="http://schemas.openxmlformats.org/officeDocument/2006/relationships/image" Target="../media/image9.png"/><Relationship Id="rId7" Type="http://schemas.openxmlformats.org/officeDocument/2006/relationships/image" Target="../media/image24.png"/><Relationship Id="rId8" Type="http://schemas.openxmlformats.org/officeDocument/2006/relationships/hyperlink" Target="https://www.figma.com/file/XD27C0tVQ2jXznuAjnm2p5/Latihan-UX-Designer?node-id=0%3A1&amp;t=6KdN7Jz0cmTdu4sB-1"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25.png"/><Relationship Id="rId5" Type="http://schemas.openxmlformats.org/officeDocument/2006/relationships/image" Target="../media/image29.png"/><Relationship Id="rId6" Type="http://schemas.openxmlformats.org/officeDocument/2006/relationships/image" Target="../media/image36.png"/><Relationship Id="rId7" Type="http://schemas.openxmlformats.org/officeDocument/2006/relationships/image" Target="../media/image23.png"/><Relationship Id="rId8" Type="http://schemas.openxmlformats.org/officeDocument/2006/relationships/hyperlink" Target="https://www.figma.com/file/XD27C0tVQ2jXznuAjnm2p5/Latihan-UX-Designer?node-id=4%3A496&amp;t=6KdN7Jz0cmTdu4sB-1"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 Id="rId3" Type="http://schemas.openxmlformats.org/officeDocument/2006/relationships/hyperlink" Target="https://www.figma.com/proto/XD27C0tVQ2jXznuAjnm2p5/Latihan-UX-Designer?node-id=4%3A497&amp;scaling=scale-down&amp;page-id=4%3A496&amp;starting-point-node-id=4%3A497" TargetMode="Externa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 Id="rId3" Type="http://schemas.openxmlformats.org/officeDocument/2006/relationships/image" Target="../media/image22.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 Id="rId3" Type="http://schemas.openxmlformats.org/officeDocument/2006/relationships/hyperlink" Target="https://jamboard.google.com/d/1DQJnc9Zv_SzSGGVH63yUW9raNEd_iz3M4VWzpGQZ9l0/edit?usp=sharing" TargetMode="Externa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hyperlink" Target="https://app.maze.co/report/Usability-Testing/csfilf8cxegl/intro"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 Id="rId3" Type="http://schemas.openxmlformats.org/officeDocument/2006/relationships/image" Target="../media/image2.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hyperlink" Target="https://docs.google.com/spreadsheets/d/1KdrbzQjWikSCnTfeYA-W0Ehq6sI2np-RfZLr89ib-VE/edit?usp=sharin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D3E50"/>
        </a:solidFill>
      </p:bgPr>
    </p:bg>
    <p:spTree>
      <p:nvGrpSpPr>
        <p:cNvPr id="137" name="Shape 137"/>
        <p:cNvGrpSpPr/>
        <p:nvPr/>
      </p:nvGrpSpPr>
      <p:grpSpPr>
        <a:xfrm>
          <a:off x="0" y="0"/>
          <a:ext cx="0" cy="0"/>
          <a:chOff x="0" y="0"/>
          <a:chExt cx="0" cy="0"/>
        </a:xfrm>
      </p:grpSpPr>
      <p:sp>
        <p:nvSpPr>
          <p:cNvPr id="138" name="Google Shape;138;p41"/>
          <p:cNvSpPr txBox="1"/>
          <p:nvPr/>
        </p:nvSpPr>
        <p:spPr>
          <a:xfrm>
            <a:off x="517675" y="1377825"/>
            <a:ext cx="8690400" cy="12930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3600">
                <a:solidFill>
                  <a:srgbClr val="FFFFFF"/>
                </a:solidFill>
                <a:latin typeface="Open Sans SemiBold"/>
                <a:ea typeface="Open Sans SemiBold"/>
                <a:cs typeface="Open Sans SemiBold"/>
                <a:sym typeface="Open Sans SemiBold"/>
              </a:rPr>
              <a:t>Aplikasi Layanan </a:t>
            </a:r>
            <a:endParaRPr sz="3600">
              <a:solidFill>
                <a:srgbClr val="FFFFFF"/>
              </a:solidFill>
              <a:latin typeface="Open Sans SemiBold"/>
              <a:ea typeface="Open Sans SemiBold"/>
              <a:cs typeface="Open Sans SemiBold"/>
              <a:sym typeface="Open Sans SemiBold"/>
            </a:endParaRPr>
          </a:p>
          <a:p>
            <a:pPr indent="0" lvl="0" marL="0" rtl="0" algn="l">
              <a:spcBef>
                <a:spcPts val="0"/>
              </a:spcBef>
              <a:spcAft>
                <a:spcPts val="0"/>
              </a:spcAft>
              <a:buNone/>
            </a:pPr>
            <a:r>
              <a:rPr lang="en" sz="3600">
                <a:solidFill>
                  <a:srgbClr val="FFFFFF"/>
                </a:solidFill>
                <a:latin typeface="Open Sans SemiBold"/>
                <a:ea typeface="Open Sans SemiBold"/>
                <a:cs typeface="Open Sans SemiBold"/>
                <a:sym typeface="Open Sans SemiBold"/>
              </a:rPr>
              <a:t>Streaming Online</a:t>
            </a:r>
            <a:endParaRPr sz="3600">
              <a:solidFill>
                <a:srgbClr val="FFFFFF"/>
              </a:solidFill>
              <a:latin typeface="Open Sans SemiBold"/>
              <a:ea typeface="Open Sans SemiBold"/>
              <a:cs typeface="Open Sans SemiBold"/>
              <a:sym typeface="Open Sans SemiBold"/>
            </a:endParaRPr>
          </a:p>
        </p:txBody>
      </p:sp>
      <p:sp>
        <p:nvSpPr>
          <p:cNvPr id="139" name="Google Shape;139;p41"/>
          <p:cNvSpPr txBox="1"/>
          <p:nvPr/>
        </p:nvSpPr>
        <p:spPr>
          <a:xfrm>
            <a:off x="517675" y="2769663"/>
            <a:ext cx="4931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FFFFFF"/>
                </a:solidFill>
                <a:latin typeface="Open Sans"/>
                <a:ea typeface="Open Sans"/>
                <a:cs typeface="Open Sans"/>
                <a:sym typeface="Open Sans"/>
              </a:rPr>
              <a:t>Reihan Septyawan</a:t>
            </a:r>
            <a:endParaRPr sz="2400">
              <a:solidFill>
                <a:srgbClr val="FFFFFF"/>
              </a:solidFill>
              <a:latin typeface="Open Sans"/>
              <a:ea typeface="Open Sans"/>
              <a:cs typeface="Open Sans"/>
              <a:sym typeface="Open Sans"/>
            </a:endParaRPr>
          </a:p>
        </p:txBody>
      </p:sp>
      <p:cxnSp>
        <p:nvCxnSpPr>
          <p:cNvPr id="140" name="Google Shape;140;p41"/>
          <p:cNvCxnSpPr/>
          <p:nvPr/>
        </p:nvCxnSpPr>
        <p:spPr>
          <a:xfrm rot="10800000">
            <a:off x="517650" y="2670825"/>
            <a:ext cx="5808000" cy="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50"/>
          <p:cNvSpPr txBox="1"/>
          <p:nvPr/>
        </p:nvSpPr>
        <p:spPr>
          <a:xfrm>
            <a:off x="517675" y="524350"/>
            <a:ext cx="61086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User Story</a:t>
            </a:r>
            <a:r>
              <a:rPr lang="en" sz="2400">
                <a:solidFill>
                  <a:srgbClr val="5F6368"/>
                </a:solidFill>
                <a:latin typeface="Open Sans"/>
                <a:ea typeface="Open Sans"/>
                <a:cs typeface="Open Sans"/>
                <a:sym typeface="Open Sans"/>
              </a:rPr>
              <a:t>: </a:t>
            </a:r>
            <a:r>
              <a:rPr b="1" lang="en" sz="2400">
                <a:solidFill>
                  <a:srgbClr val="5F6368"/>
                </a:solidFill>
                <a:latin typeface="Open Sans"/>
                <a:ea typeface="Open Sans"/>
                <a:cs typeface="Open Sans"/>
                <a:sym typeface="Open Sans"/>
              </a:rPr>
              <a:t>Marlene</a:t>
            </a:r>
            <a:endParaRPr sz="2400">
              <a:solidFill>
                <a:srgbClr val="5F6368"/>
              </a:solidFill>
              <a:latin typeface="Open Sans"/>
              <a:ea typeface="Open Sans"/>
              <a:cs typeface="Open Sans"/>
              <a:sym typeface="Open Sans"/>
            </a:endParaRPr>
          </a:p>
        </p:txBody>
      </p:sp>
      <p:pic>
        <p:nvPicPr>
          <p:cNvPr id="226" name="Google Shape;226;p50"/>
          <p:cNvPicPr preferRelativeResize="0"/>
          <p:nvPr/>
        </p:nvPicPr>
        <p:blipFill>
          <a:blip r:embed="rId3">
            <a:alphaModFix/>
          </a:blip>
          <a:stretch>
            <a:fillRect/>
          </a:stretch>
        </p:blipFill>
        <p:spPr>
          <a:xfrm>
            <a:off x="261925" y="1591925"/>
            <a:ext cx="8620125" cy="2447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51"/>
          <p:cNvPicPr preferRelativeResize="0"/>
          <p:nvPr/>
        </p:nvPicPr>
        <p:blipFill>
          <a:blip r:embed="rId3">
            <a:alphaModFix/>
          </a:blip>
          <a:stretch>
            <a:fillRect/>
          </a:stretch>
        </p:blipFill>
        <p:spPr>
          <a:xfrm>
            <a:off x="0" y="0"/>
            <a:ext cx="914401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52"/>
          <p:cNvSpPr txBox="1"/>
          <p:nvPr/>
        </p:nvSpPr>
        <p:spPr>
          <a:xfrm>
            <a:off x="517675" y="524350"/>
            <a:ext cx="61086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Problem Statement</a:t>
            </a:r>
            <a:endParaRPr sz="2400">
              <a:solidFill>
                <a:srgbClr val="5F6368"/>
              </a:solidFill>
              <a:latin typeface="Open Sans"/>
              <a:ea typeface="Open Sans"/>
              <a:cs typeface="Open Sans"/>
              <a:sym typeface="Open Sans"/>
            </a:endParaRPr>
          </a:p>
        </p:txBody>
      </p:sp>
      <p:pic>
        <p:nvPicPr>
          <p:cNvPr id="237" name="Google Shape;237;p52"/>
          <p:cNvPicPr preferRelativeResize="0"/>
          <p:nvPr/>
        </p:nvPicPr>
        <p:blipFill>
          <a:blip r:embed="rId3">
            <a:alphaModFix/>
          </a:blip>
          <a:stretch>
            <a:fillRect/>
          </a:stretch>
        </p:blipFill>
        <p:spPr>
          <a:xfrm>
            <a:off x="0" y="1328525"/>
            <a:ext cx="9144000" cy="325756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53"/>
          <p:cNvSpPr txBox="1"/>
          <p:nvPr/>
        </p:nvSpPr>
        <p:spPr>
          <a:xfrm>
            <a:off x="517675" y="524350"/>
            <a:ext cx="61086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Brainstorming dengan HMW</a:t>
            </a:r>
            <a:endParaRPr sz="2400">
              <a:solidFill>
                <a:srgbClr val="5F6368"/>
              </a:solidFill>
              <a:latin typeface="Open Sans"/>
              <a:ea typeface="Open Sans"/>
              <a:cs typeface="Open Sans"/>
              <a:sym typeface="Open Sans"/>
            </a:endParaRPr>
          </a:p>
        </p:txBody>
      </p:sp>
      <p:sp>
        <p:nvSpPr>
          <p:cNvPr id="243" name="Google Shape;243;p53"/>
          <p:cNvSpPr/>
          <p:nvPr/>
        </p:nvSpPr>
        <p:spPr>
          <a:xfrm>
            <a:off x="344625" y="1429475"/>
            <a:ext cx="8379900" cy="3136200"/>
          </a:xfrm>
          <a:prstGeom prst="rect">
            <a:avLst/>
          </a:prstGeom>
          <a:solidFill>
            <a:srgbClr val="FAF8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53"/>
          <p:cNvSpPr txBox="1"/>
          <p:nvPr/>
        </p:nvSpPr>
        <p:spPr>
          <a:xfrm>
            <a:off x="859205" y="1572779"/>
            <a:ext cx="7625400" cy="58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en" sz="1200">
                <a:solidFill>
                  <a:srgbClr val="5F6368"/>
                </a:solidFill>
                <a:latin typeface="Open Sans"/>
                <a:ea typeface="Open Sans"/>
                <a:cs typeface="Open Sans"/>
                <a:sym typeface="Open Sans"/>
              </a:rPr>
              <a:t>Bagaimana cara membuat platform streaming lebih cepat dan stabil, terutama bagi pengguna dengan koneksi internet yang lemah?</a:t>
            </a:r>
            <a:endParaRPr sz="1200">
              <a:solidFill>
                <a:srgbClr val="5F6368"/>
              </a:solidFill>
              <a:latin typeface="Open Sans"/>
              <a:ea typeface="Open Sans"/>
              <a:cs typeface="Open Sans"/>
              <a:sym typeface="Open Sans"/>
            </a:endParaRPr>
          </a:p>
        </p:txBody>
      </p:sp>
      <p:sp>
        <p:nvSpPr>
          <p:cNvPr id="245" name="Google Shape;245;p53"/>
          <p:cNvSpPr/>
          <p:nvPr/>
        </p:nvSpPr>
        <p:spPr>
          <a:xfrm>
            <a:off x="548749" y="1673518"/>
            <a:ext cx="289500" cy="321900"/>
          </a:xfrm>
          <a:prstGeom prst="ellipse">
            <a:avLst/>
          </a:prstGeom>
          <a:solidFill>
            <a:srgbClr val="F43F5E"/>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246" name="Google Shape;246;p53"/>
          <p:cNvSpPr txBox="1"/>
          <p:nvPr/>
        </p:nvSpPr>
        <p:spPr>
          <a:xfrm>
            <a:off x="878653" y="2337569"/>
            <a:ext cx="7752600" cy="581700"/>
          </a:xfrm>
          <a:prstGeom prst="rect">
            <a:avLst/>
          </a:prstGeom>
          <a:noFill/>
          <a:ln>
            <a:noFill/>
          </a:ln>
        </p:spPr>
        <p:txBody>
          <a:bodyPr anchorCtr="0" anchor="t" bIns="91425" lIns="91425" spcFirstLastPara="1" rIns="91425" wrap="square" tIns="91425">
            <a:spAutoFit/>
          </a:bodyPr>
          <a:lstStyle/>
          <a:p>
            <a:pPr indent="-228600" lvl="0" marL="0" rtl="0" algn="l">
              <a:lnSpc>
                <a:spcPct val="115000"/>
              </a:lnSpc>
              <a:spcBef>
                <a:spcPts val="1200"/>
              </a:spcBef>
              <a:spcAft>
                <a:spcPts val="1200"/>
              </a:spcAft>
              <a:buNone/>
            </a:pPr>
            <a:r>
              <a:rPr lang="en" sz="1200">
                <a:solidFill>
                  <a:schemeClr val="dk2"/>
                </a:solidFill>
                <a:latin typeface="Open Sans"/>
                <a:ea typeface="Open Sans"/>
                <a:cs typeface="Open Sans"/>
                <a:sym typeface="Open Sans"/>
              </a:rPr>
              <a:t>1.  Bagaimana cara meningkatkan pengalaman pengguna dengan membuat library lebih lengkap dan  up-to-date?</a:t>
            </a:r>
            <a:endParaRPr sz="1200">
              <a:solidFill>
                <a:schemeClr val="dk2"/>
              </a:solidFill>
              <a:latin typeface="Open Sans"/>
              <a:ea typeface="Open Sans"/>
              <a:cs typeface="Open Sans"/>
              <a:sym typeface="Open Sans"/>
            </a:endParaRPr>
          </a:p>
        </p:txBody>
      </p:sp>
      <p:sp>
        <p:nvSpPr>
          <p:cNvPr id="247" name="Google Shape;247;p53"/>
          <p:cNvSpPr/>
          <p:nvPr/>
        </p:nvSpPr>
        <p:spPr>
          <a:xfrm>
            <a:off x="548749" y="2410982"/>
            <a:ext cx="289500" cy="321900"/>
          </a:xfrm>
          <a:prstGeom prst="ellipse">
            <a:avLst/>
          </a:prstGeom>
          <a:solidFill>
            <a:srgbClr val="F43F5E"/>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
        <p:nvSpPr>
          <p:cNvPr id="248" name="Google Shape;248;p53"/>
          <p:cNvSpPr txBox="1"/>
          <p:nvPr/>
        </p:nvSpPr>
        <p:spPr>
          <a:xfrm>
            <a:off x="878652" y="3063192"/>
            <a:ext cx="6770100" cy="58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en" sz="1200">
                <a:solidFill>
                  <a:schemeClr val="dk2"/>
                </a:solidFill>
                <a:latin typeface="Open Sans"/>
                <a:ea typeface="Open Sans"/>
                <a:cs typeface="Open Sans"/>
                <a:sym typeface="Open Sans"/>
              </a:rPr>
              <a:t>Bagaimana cara meningkatkan kepuasan pengguna dengan mengurangi jumlah iklan ya</a:t>
            </a:r>
            <a:r>
              <a:rPr lang="en" sz="1200">
                <a:solidFill>
                  <a:schemeClr val="dk2"/>
                </a:solidFill>
                <a:latin typeface="Open Sans"/>
                <a:ea typeface="Open Sans"/>
                <a:cs typeface="Open Sans"/>
                <a:sym typeface="Open Sans"/>
              </a:rPr>
              <a:t>n</a:t>
            </a:r>
            <a:r>
              <a:rPr lang="en" sz="1200">
                <a:solidFill>
                  <a:schemeClr val="dk2"/>
                </a:solidFill>
                <a:latin typeface="Open Sans"/>
                <a:ea typeface="Open Sans"/>
                <a:cs typeface="Open Sans"/>
                <a:sym typeface="Open Sans"/>
              </a:rPr>
              <a:t>g muncul?</a:t>
            </a:r>
            <a:endParaRPr sz="1200">
              <a:solidFill>
                <a:schemeClr val="dk2"/>
              </a:solidFill>
              <a:latin typeface="Open Sans"/>
              <a:ea typeface="Open Sans"/>
              <a:cs typeface="Open Sans"/>
              <a:sym typeface="Open Sans"/>
            </a:endParaRPr>
          </a:p>
        </p:txBody>
      </p:sp>
      <p:sp>
        <p:nvSpPr>
          <p:cNvPr id="249" name="Google Shape;249;p53"/>
          <p:cNvSpPr/>
          <p:nvPr/>
        </p:nvSpPr>
        <p:spPr>
          <a:xfrm>
            <a:off x="548736" y="3148446"/>
            <a:ext cx="289500" cy="321900"/>
          </a:xfrm>
          <a:prstGeom prst="ellipse">
            <a:avLst/>
          </a:prstGeom>
          <a:solidFill>
            <a:srgbClr val="F43F5E"/>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3</a:t>
            </a:r>
            <a:endParaRPr>
              <a:solidFill>
                <a:srgbClr val="FFFFFF"/>
              </a:solidFill>
              <a:latin typeface="Google Sans Medium"/>
              <a:ea typeface="Google Sans Medium"/>
              <a:cs typeface="Google Sans Medium"/>
              <a:sym typeface="Google Sans Medium"/>
            </a:endParaRPr>
          </a:p>
        </p:txBody>
      </p:sp>
      <p:sp>
        <p:nvSpPr>
          <p:cNvPr id="250" name="Google Shape;250;p53"/>
          <p:cNvSpPr txBox="1"/>
          <p:nvPr/>
        </p:nvSpPr>
        <p:spPr>
          <a:xfrm>
            <a:off x="917380" y="3788844"/>
            <a:ext cx="7675200" cy="581700"/>
          </a:xfrm>
          <a:prstGeom prst="rect">
            <a:avLst/>
          </a:prstGeom>
          <a:noFill/>
          <a:ln>
            <a:noFill/>
          </a:ln>
        </p:spPr>
        <p:txBody>
          <a:bodyPr anchorCtr="0" anchor="t" bIns="91425" lIns="91425" spcFirstLastPara="1" rIns="91425" wrap="square" tIns="91425">
            <a:spAutoFit/>
          </a:bodyPr>
          <a:lstStyle/>
          <a:p>
            <a:pPr indent="-228600" lvl="0" marL="0" rtl="0" algn="l">
              <a:lnSpc>
                <a:spcPct val="115000"/>
              </a:lnSpc>
              <a:spcBef>
                <a:spcPts val="1200"/>
              </a:spcBef>
              <a:spcAft>
                <a:spcPts val="1200"/>
              </a:spcAft>
              <a:buNone/>
            </a:pPr>
            <a:r>
              <a:rPr lang="en" sz="1200">
                <a:solidFill>
                  <a:schemeClr val="dk2"/>
                </a:solidFill>
                <a:latin typeface="Open Sans"/>
                <a:ea typeface="Open Sans"/>
                <a:cs typeface="Open Sans"/>
                <a:sym typeface="Open Sans"/>
              </a:rPr>
              <a:t>1.  Bagaimana cara mengatasi masalah suara yang hilang tiba-tiba atau kualitas gambar yang buruk selama streaming?</a:t>
            </a:r>
            <a:endParaRPr sz="1200">
              <a:solidFill>
                <a:schemeClr val="dk2"/>
              </a:solidFill>
              <a:latin typeface="Open Sans"/>
              <a:ea typeface="Open Sans"/>
              <a:cs typeface="Open Sans"/>
              <a:sym typeface="Open Sans"/>
            </a:endParaRPr>
          </a:p>
        </p:txBody>
      </p:sp>
      <p:sp>
        <p:nvSpPr>
          <p:cNvPr id="251" name="Google Shape;251;p53"/>
          <p:cNvSpPr/>
          <p:nvPr/>
        </p:nvSpPr>
        <p:spPr>
          <a:xfrm>
            <a:off x="548736" y="3862229"/>
            <a:ext cx="289500" cy="321900"/>
          </a:xfrm>
          <a:prstGeom prst="ellipse">
            <a:avLst/>
          </a:prstGeom>
          <a:solidFill>
            <a:srgbClr val="F43F5E"/>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4</a:t>
            </a:r>
            <a:endParaRPr>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54"/>
          <p:cNvSpPr txBox="1"/>
          <p:nvPr/>
        </p:nvSpPr>
        <p:spPr>
          <a:xfrm>
            <a:off x="517675" y="117425"/>
            <a:ext cx="61086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Brainstorming dengan Crazy Eight</a:t>
            </a:r>
            <a:endParaRPr sz="2400">
              <a:solidFill>
                <a:srgbClr val="5F6368"/>
              </a:solidFill>
              <a:latin typeface="Open Sans"/>
              <a:ea typeface="Open Sans"/>
              <a:cs typeface="Open Sans"/>
              <a:sym typeface="Open Sans"/>
            </a:endParaRPr>
          </a:p>
        </p:txBody>
      </p:sp>
      <p:pic>
        <p:nvPicPr>
          <p:cNvPr id="257" name="Google Shape;257;p54"/>
          <p:cNvPicPr preferRelativeResize="0"/>
          <p:nvPr/>
        </p:nvPicPr>
        <p:blipFill>
          <a:blip r:embed="rId3">
            <a:alphaModFix/>
          </a:blip>
          <a:stretch>
            <a:fillRect/>
          </a:stretch>
        </p:blipFill>
        <p:spPr>
          <a:xfrm>
            <a:off x="1101226" y="671525"/>
            <a:ext cx="6941552" cy="43765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55"/>
          <p:cNvSpPr txBox="1"/>
          <p:nvPr/>
        </p:nvSpPr>
        <p:spPr>
          <a:xfrm>
            <a:off x="532875" y="119875"/>
            <a:ext cx="61086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Competitive Audit </a:t>
            </a:r>
            <a:endParaRPr sz="2400">
              <a:solidFill>
                <a:srgbClr val="5F6368"/>
              </a:solidFill>
              <a:latin typeface="Open Sans"/>
              <a:ea typeface="Open Sans"/>
              <a:cs typeface="Open Sans"/>
              <a:sym typeface="Open Sans"/>
            </a:endParaRPr>
          </a:p>
        </p:txBody>
      </p:sp>
      <p:sp>
        <p:nvSpPr>
          <p:cNvPr id="263" name="Google Shape;263;p55"/>
          <p:cNvSpPr/>
          <p:nvPr/>
        </p:nvSpPr>
        <p:spPr>
          <a:xfrm>
            <a:off x="418200" y="1291100"/>
            <a:ext cx="8307600" cy="3366900"/>
          </a:xfrm>
          <a:prstGeom prst="rect">
            <a:avLst/>
          </a:prstGeom>
          <a:solidFill>
            <a:srgbClr val="FAF8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55"/>
          <p:cNvSpPr txBox="1"/>
          <p:nvPr/>
        </p:nvSpPr>
        <p:spPr>
          <a:xfrm>
            <a:off x="1110150" y="1411125"/>
            <a:ext cx="72342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5F6368"/>
                </a:solidFill>
                <a:latin typeface="Open Sans"/>
                <a:ea typeface="Open Sans"/>
                <a:cs typeface="Open Sans"/>
                <a:sym typeface="Open Sans"/>
              </a:rPr>
              <a:t>Secara garis besar Netflix, Disney, dan Amazon memiliki Fitur yang baik seperti penggunaan pada multi-device dan tanpa gangguan iklan, namun masih ada kekurangan seperti tidak adanya free trial atau subtitle yang kuat</a:t>
            </a:r>
            <a:endParaRPr sz="1200">
              <a:solidFill>
                <a:srgbClr val="5F6368"/>
              </a:solidFill>
              <a:latin typeface="Open Sans"/>
              <a:ea typeface="Open Sans"/>
              <a:cs typeface="Open Sans"/>
              <a:sym typeface="Open Sans"/>
            </a:endParaRPr>
          </a:p>
        </p:txBody>
      </p:sp>
      <p:sp>
        <p:nvSpPr>
          <p:cNvPr id="265" name="Google Shape;265;p55"/>
          <p:cNvSpPr/>
          <p:nvPr/>
        </p:nvSpPr>
        <p:spPr>
          <a:xfrm>
            <a:off x="797175" y="1473823"/>
            <a:ext cx="274800" cy="274800"/>
          </a:xfrm>
          <a:prstGeom prst="ellipse">
            <a:avLst/>
          </a:prstGeom>
          <a:solidFill>
            <a:srgbClr val="F43F5E"/>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266" name="Google Shape;266;p55"/>
          <p:cNvSpPr txBox="1"/>
          <p:nvPr/>
        </p:nvSpPr>
        <p:spPr>
          <a:xfrm>
            <a:off x="1096988" y="2269850"/>
            <a:ext cx="73548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5F6368"/>
                </a:solidFill>
                <a:latin typeface="Open Sans"/>
                <a:ea typeface="Open Sans"/>
                <a:cs typeface="Open Sans"/>
                <a:sym typeface="Open Sans"/>
              </a:rPr>
              <a:t>Aksesibilitas yang dimiliki oleh keseluruhan Aplikasi sudah menerapkan dengan intuitif dan penyesuaiannya yang memudahkan user, kekurangannya ialah, tidak support di beberapa device dan tampilan antarmuka yang berlebihan</a:t>
            </a:r>
            <a:endParaRPr sz="1200">
              <a:solidFill>
                <a:srgbClr val="5F6368"/>
              </a:solidFill>
              <a:latin typeface="Open Sans"/>
              <a:ea typeface="Open Sans"/>
              <a:cs typeface="Open Sans"/>
              <a:sym typeface="Open Sans"/>
            </a:endParaRPr>
          </a:p>
        </p:txBody>
      </p:sp>
      <p:sp>
        <p:nvSpPr>
          <p:cNvPr id="267" name="Google Shape;267;p55"/>
          <p:cNvSpPr/>
          <p:nvPr/>
        </p:nvSpPr>
        <p:spPr>
          <a:xfrm>
            <a:off x="784013" y="2332548"/>
            <a:ext cx="274800" cy="274800"/>
          </a:xfrm>
          <a:prstGeom prst="ellipse">
            <a:avLst/>
          </a:prstGeom>
          <a:solidFill>
            <a:srgbClr val="F43F5E"/>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
        <p:nvSpPr>
          <p:cNvPr id="268" name="Google Shape;268;p55"/>
          <p:cNvSpPr txBox="1"/>
          <p:nvPr/>
        </p:nvSpPr>
        <p:spPr>
          <a:xfrm>
            <a:off x="1086590" y="3063950"/>
            <a:ext cx="72813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5F6368"/>
                </a:solidFill>
                <a:latin typeface="Open Sans"/>
                <a:ea typeface="Open Sans"/>
                <a:cs typeface="Open Sans"/>
                <a:sym typeface="Open Sans"/>
              </a:rPr>
              <a:t>Pada User flow mudah dipahami, namun terbatas pada personalisasi, dan Navigasi menjadi perbedaan utama pada tiap penyedia layanan</a:t>
            </a:r>
            <a:endParaRPr sz="1200">
              <a:solidFill>
                <a:srgbClr val="5F6368"/>
              </a:solidFill>
              <a:latin typeface="Open Sans"/>
              <a:ea typeface="Open Sans"/>
              <a:cs typeface="Open Sans"/>
              <a:sym typeface="Open Sans"/>
            </a:endParaRPr>
          </a:p>
        </p:txBody>
      </p:sp>
      <p:sp>
        <p:nvSpPr>
          <p:cNvPr id="269" name="Google Shape;269;p55"/>
          <p:cNvSpPr/>
          <p:nvPr/>
        </p:nvSpPr>
        <p:spPr>
          <a:xfrm>
            <a:off x="797163" y="3191273"/>
            <a:ext cx="274800" cy="274800"/>
          </a:xfrm>
          <a:prstGeom prst="ellipse">
            <a:avLst/>
          </a:prstGeom>
          <a:solidFill>
            <a:srgbClr val="F43F5E"/>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3</a:t>
            </a:r>
            <a:endParaRPr>
              <a:solidFill>
                <a:srgbClr val="FFFFFF"/>
              </a:solidFill>
              <a:latin typeface="Google Sans Medium"/>
              <a:ea typeface="Google Sans Medium"/>
              <a:cs typeface="Google Sans Medium"/>
              <a:sym typeface="Google Sans Medium"/>
            </a:endParaRPr>
          </a:p>
        </p:txBody>
      </p:sp>
      <p:sp>
        <p:nvSpPr>
          <p:cNvPr id="270" name="Google Shape;270;p55"/>
          <p:cNvSpPr/>
          <p:nvPr/>
        </p:nvSpPr>
        <p:spPr>
          <a:xfrm>
            <a:off x="797163" y="3879548"/>
            <a:ext cx="274800" cy="274800"/>
          </a:xfrm>
          <a:prstGeom prst="ellipse">
            <a:avLst/>
          </a:prstGeom>
          <a:solidFill>
            <a:srgbClr val="F43F5E"/>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4</a:t>
            </a:r>
            <a:endParaRPr>
              <a:solidFill>
                <a:srgbClr val="FFFFFF"/>
              </a:solidFill>
              <a:latin typeface="Google Sans Medium"/>
              <a:ea typeface="Google Sans Medium"/>
              <a:cs typeface="Google Sans Medium"/>
              <a:sym typeface="Google Sans Medium"/>
            </a:endParaRPr>
          </a:p>
        </p:txBody>
      </p:sp>
      <p:sp>
        <p:nvSpPr>
          <p:cNvPr id="271" name="Google Shape;271;p55"/>
          <p:cNvSpPr txBox="1"/>
          <p:nvPr/>
        </p:nvSpPr>
        <p:spPr>
          <a:xfrm>
            <a:off x="1096988" y="3758700"/>
            <a:ext cx="73548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5F6368"/>
                </a:solidFill>
                <a:latin typeface="Open Sans"/>
                <a:ea typeface="Open Sans"/>
                <a:cs typeface="Open Sans"/>
                <a:sym typeface="Open Sans"/>
              </a:rPr>
              <a:t>Dari informasi yang didapatkan adalah perlunya membuat Aplikasi dalam bentuk UI yang sederhana dengan intuisi warna yang baik, dan mengutamakan fungsionalitas pada Aplikasi, serta menyediakan fitur download untuk menikmati acara saat sedang offline</a:t>
            </a:r>
            <a:endParaRPr sz="1200">
              <a:solidFill>
                <a:srgbClr val="5F6368"/>
              </a:solidFill>
              <a:latin typeface="Open Sans"/>
              <a:ea typeface="Open Sans"/>
              <a:cs typeface="Open Sans"/>
              <a:sym typeface="Open Sans"/>
            </a:endParaRPr>
          </a:p>
        </p:txBody>
      </p:sp>
      <p:sp>
        <p:nvSpPr>
          <p:cNvPr id="272" name="Google Shape;272;p55"/>
          <p:cNvSpPr txBox="1"/>
          <p:nvPr/>
        </p:nvSpPr>
        <p:spPr>
          <a:xfrm>
            <a:off x="461300" y="660150"/>
            <a:ext cx="28947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800"/>
              </a:spcAft>
              <a:buNone/>
            </a:pPr>
            <a:r>
              <a:rPr lang="en"/>
              <a:t>Link Project : </a:t>
            </a:r>
            <a:r>
              <a:rPr lang="en" sz="1350" u="sng">
                <a:solidFill>
                  <a:schemeClr val="hlink"/>
                </a:solidFill>
                <a:highlight>
                  <a:srgbClr val="FFFFFF"/>
                </a:highlight>
                <a:latin typeface="Open Sans"/>
                <a:ea typeface="Open Sans"/>
                <a:cs typeface="Open Sans"/>
                <a:sym typeface="Open Sans"/>
                <a:hlinkClick r:id="rId3"/>
              </a:rPr>
              <a:t>Competitive Audit</a:t>
            </a:r>
            <a:endParaRPr sz="1350" u="sng">
              <a:solidFill>
                <a:srgbClr val="FF5483"/>
              </a:solidFill>
              <a:highlight>
                <a:srgbClr val="FFFFFF"/>
              </a:highlight>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9E0B"/>
        </a:solidFill>
      </p:bgPr>
    </p:bg>
    <p:spTree>
      <p:nvGrpSpPr>
        <p:cNvPr id="276" name="Shape 276"/>
        <p:cNvGrpSpPr/>
        <p:nvPr/>
      </p:nvGrpSpPr>
      <p:grpSpPr>
        <a:xfrm>
          <a:off x="0" y="0"/>
          <a:ext cx="0" cy="0"/>
          <a:chOff x="0" y="0"/>
          <a:chExt cx="0" cy="0"/>
        </a:xfrm>
      </p:grpSpPr>
      <p:sp>
        <p:nvSpPr>
          <p:cNvPr id="277" name="Google Shape;277;p56"/>
          <p:cNvSpPr txBox="1"/>
          <p:nvPr/>
        </p:nvSpPr>
        <p:spPr>
          <a:xfrm>
            <a:off x="3721275" y="2048400"/>
            <a:ext cx="6302100" cy="1046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Goal Statement</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Flow</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Digital w</a:t>
            </a:r>
            <a:r>
              <a:rPr lang="en">
                <a:solidFill>
                  <a:srgbClr val="FFFFFF"/>
                </a:solidFill>
                <a:latin typeface="Open Sans"/>
                <a:ea typeface="Open Sans"/>
                <a:cs typeface="Open Sans"/>
                <a:sym typeface="Open Sans"/>
              </a:rPr>
              <a:t>ireframes</a:t>
            </a:r>
            <a:endParaRPr>
              <a:solidFill>
                <a:srgbClr val="FFFFFF"/>
              </a:solidFill>
              <a:latin typeface="Open Sans"/>
              <a:ea typeface="Open Sans"/>
              <a:cs typeface="Open Sans"/>
              <a:sym typeface="Open Sans"/>
            </a:endParaRPr>
          </a:p>
        </p:txBody>
      </p:sp>
      <p:sp>
        <p:nvSpPr>
          <p:cNvPr id="278" name="Google Shape;278;p56"/>
          <p:cNvSpPr txBox="1"/>
          <p:nvPr/>
        </p:nvSpPr>
        <p:spPr>
          <a:xfrm>
            <a:off x="-468875" y="2082300"/>
            <a:ext cx="3704400" cy="9789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Clr>
                <a:schemeClr val="dk1"/>
              </a:buClr>
              <a:buSzPts val="1100"/>
              <a:buFont typeface="Arial"/>
              <a:buNone/>
            </a:pPr>
            <a:r>
              <a:rPr lang="en" sz="2400">
                <a:solidFill>
                  <a:srgbClr val="FFFFFF"/>
                </a:solidFill>
                <a:latin typeface="Open Sans"/>
                <a:ea typeface="Open Sans"/>
                <a:cs typeface="Open Sans"/>
                <a:sym typeface="Open Sans"/>
              </a:rPr>
              <a:t>Starting</a:t>
            </a:r>
            <a:endParaRPr sz="2400">
              <a:solidFill>
                <a:srgbClr val="FFFFFF"/>
              </a:solidFill>
              <a:latin typeface="Open Sans"/>
              <a:ea typeface="Open Sans"/>
              <a:cs typeface="Open Sans"/>
              <a:sym typeface="Open Sans"/>
            </a:endParaRPr>
          </a:p>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279" name="Google Shape;279;p56"/>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57"/>
          <p:cNvSpPr txBox="1"/>
          <p:nvPr/>
        </p:nvSpPr>
        <p:spPr>
          <a:xfrm>
            <a:off x="517675" y="219550"/>
            <a:ext cx="61086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Goal Statement</a:t>
            </a:r>
            <a:endParaRPr sz="2400">
              <a:solidFill>
                <a:srgbClr val="5F6368"/>
              </a:solidFill>
              <a:latin typeface="Open Sans"/>
              <a:ea typeface="Open Sans"/>
              <a:cs typeface="Open Sans"/>
              <a:sym typeface="Open Sans"/>
            </a:endParaRPr>
          </a:p>
        </p:txBody>
      </p:sp>
      <p:pic>
        <p:nvPicPr>
          <p:cNvPr id="285" name="Google Shape;285;p57"/>
          <p:cNvPicPr preferRelativeResize="0"/>
          <p:nvPr/>
        </p:nvPicPr>
        <p:blipFill>
          <a:blip r:embed="rId3">
            <a:alphaModFix/>
          </a:blip>
          <a:stretch>
            <a:fillRect/>
          </a:stretch>
        </p:blipFill>
        <p:spPr>
          <a:xfrm>
            <a:off x="0" y="1097750"/>
            <a:ext cx="9144000" cy="39719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58"/>
          <p:cNvSpPr txBox="1"/>
          <p:nvPr/>
        </p:nvSpPr>
        <p:spPr>
          <a:xfrm>
            <a:off x="517675" y="524350"/>
            <a:ext cx="61086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User Flow</a:t>
            </a:r>
            <a:endParaRPr sz="2400">
              <a:solidFill>
                <a:srgbClr val="5F6368"/>
              </a:solidFill>
              <a:latin typeface="Open Sans"/>
              <a:ea typeface="Open Sans"/>
              <a:cs typeface="Open Sans"/>
              <a:sym typeface="Open Sans"/>
            </a:endParaRPr>
          </a:p>
        </p:txBody>
      </p:sp>
      <p:pic>
        <p:nvPicPr>
          <p:cNvPr id="291" name="Google Shape;291;p58"/>
          <p:cNvPicPr preferRelativeResize="0"/>
          <p:nvPr/>
        </p:nvPicPr>
        <p:blipFill>
          <a:blip r:embed="rId3">
            <a:alphaModFix/>
          </a:blip>
          <a:stretch>
            <a:fillRect/>
          </a:stretch>
        </p:blipFill>
        <p:spPr>
          <a:xfrm>
            <a:off x="3183800" y="245698"/>
            <a:ext cx="5960199" cy="4380026"/>
          </a:xfrm>
          <a:prstGeom prst="rect">
            <a:avLst/>
          </a:prstGeom>
          <a:noFill/>
          <a:ln>
            <a:noFill/>
          </a:ln>
        </p:spPr>
      </p:pic>
      <p:sp>
        <p:nvSpPr>
          <p:cNvPr id="292" name="Google Shape;292;p58"/>
          <p:cNvSpPr txBox="1"/>
          <p:nvPr/>
        </p:nvSpPr>
        <p:spPr>
          <a:xfrm>
            <a:off x="517675" y="2235625"/>
            <a:ext cx="2051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800"/>
              </a:spcAft>
              <a:buNone/>
            </a:pPr>
            <a:r>
              <a:rPr lang="en"/>
              <a:t>Link Project : </a:t>
            </a:r>
            <a:r>
              <a:rPr lang="en" sz="1350" u="sng">
                <a:solidFill>
                  <a:srgbClr val="FF9900"/>
                </a:solidFill>
                <a:highlight>
                  <a:srgbClr val="FFFFFF"/>
                </a:highlight>
                <a:latin typeface="Open Sans"/>
                <a:ea typeface="Open Sans"/>
                <a:cs typeface="Open Sans"/>
                <a:sym typeface="Open Sans"/>
                <a:hlinkClick r:id="rId4">
                  <a:extLst>
                    <a:ext uri="{A12FA001-AC4F-418D-AE19-62706E023703}">
                      <ahyp:hlinkClr val="tx"/>
                    </a:ext>
                  </a:extLst>
                </a:hlinkClick>
              </a:rPr>
              <a:t>User Flow</a:t>
            </a:r>
            <a:endParaRPr sz="1350" u="sng">
              <a:solidFill>
                <a:srgbClr val="FF9900"/>
              </a:solidFill>
              <a:highlight>
                <a:srgbClr val="FFFFFF"/>
              </a:highlight>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9"/>
          <p:cNvSpPr txBox="1"/>
          <p:nvPr/>
        </p:nvSpPr>
        <p:spPr>
          <a:xfrm>
            <a:off x="517675" y="524350"/>
            <a:ext cx="61086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Storyboard </a:t>
            </a:r>
            <a:endParaRPr sz="2400">
              <a:solidFill>
                <a:srgbClr val="5F6368"/>
              </a:solidFill>
              <a:latin typeface="Open Sans"/>
              <a:ea typeface="Open Sans"/>
              <a:cs typeface="Open Sans"/>
              <a:sym typeface="Open Sans"/>
            </a:endParaRPr>
          </a:p>
        </p:txBody>
      </p:sp>
      <p:sp>
        <p:nvSpPr>
          <p:cNvPr id="298" name="Google Shape;298;p59"/>
          <p:cNvSpPr txBox="1"/>
          <p:nvPr/>
        </p:nvSpPr>
        <p:spPr>
          <a:xfrm>
            <a:off x="400638" y="1124475"/>
            <a:ext cx="1872600" cy="400200"/>
          </a:xfrm>
          <a:prstGeom prst="rect">
            <a:avLst/>
          </a:prstGeom>
          <a:noFill/>
          <a:ln>
            <a:noFill/>
          </a:ln>
        </p:spPr>
        <p:txBody>
          <a:bodyPr anchorCtr="0" anchor="t" bIns="91425" lIns="0" spcFirstLastPara="1" rIns="91425" wrap="square" tIns="91425">
            <a:spAutoFit/>
          </a:bodyPr>
          <a:lstStyle/>
          <a:p>
            <a:pPr indent="-317500" lvl="0" marL="457200" rtl="0" algn="l">
              <a:lnSpc>
                <a:spcPct val="150000"/>
              </a:lnSpc>
              <a:spcBef>
                <a:spcPts val="0"/>
              </a:spcBef>
              <a:spcAft>
                <a:spcPts val="0"/>
              </a:spcAft>
              <a:buClr>
                <a:srgbClr val="F59E0B"/>
              </a:buClr>
              <a:buSzPts val="1400"/>
              <a:buFont typeface="Open Sans SemiBold"/>
              <a:buChar char="●"/>
            </a:pPr>
            <a:r>
              <a:rPr lang="en">
                <a:solidFill>
                  <a:srgbClr val="F59E0B"/>
                </a:solidFill>
                <a:latin typeface="Open Sans SemiBold"/>
                <a:ea typeface="Open Sans SemiBold"/>
                <a:cs typeface="Open Sans SemiBold"/>
                <a:sym typeface="Open Sans SemiBold"/>
              </a:rPr>
              <a:t>Big picture</a:t>
            </a:r>
            <a:endParaRPr>
              <a:solidFill>
                <a:srgbClr val="F59E0B"/>
              </a:solidFill>
              <a:latin typeface="Open Sans SemiBold"/>
              <a:ea typeface="Open Sans SemiBold"/>
              <a:cs typeface="Open Sans SemiBold"/>
              <a:sym typeface="Open Sans SemiBold"/>
            </a:endParaRPr>
          </a:p>
        </p:txBody>
      </p:sp>
      <p:sp>
        <p:nvSpPr>
          <p:cNvPr id="299" name="Google Shape;299;p59"/>
          <p:cNvSpPr txBox="1"/>
          <p:nvPr/>
        </p:nvSpPr>
        <p:spPr>
          <a:xfrm>
            <a:off x="4912800" y="1154650"/>
            <a:ext cx="30000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59E0B"/>
              </a:buClr>
              <a:buSzPts val="1400"/>
              <a:buFont typeface="Open Sans SemiBold"/>
              <a:buChar char="●"/>
            </a:pPr>
            <a:r>
              <a:rPr lang="en">
                <a:solidFill>
                  <a:srgbClr val="F59E0B"/>
                </a:solidFill>
                <a:latin typeface="Open Sans SemiBold"/>
                <a:ea typeface="Open Sans SemiBold"/>
                <a:cs typeface="Open Sans SemiBold"/>
                <a:sym typeface="Open Sans SemiBold"/>
              </a:rPr>
              <a:t>Close-up</a:t>
            </a:r>
            <a:endParaRPr>
              <a:solidFill>
                <a:srgbClr val="F59E0B"/>
              </a:solidFill>
            </a:endParaRPr>
          </a:p>
        </p:txBody>
      </p:sp>
      <p:sp>
        <p:nvSpPr>
          <p:cNvPr id="300" name="Google Shape;300;p59"/>
          <p:cNvSpPr/>
          <p:nvPr/>
        </p:nvSpPr>
        <p:spPr>
          <a:xfrm>
            <a:off x="517675" y="1631050"/>
            <a:ext cx="3816900" cy="22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59"/>
          <p:cNvSpPr/>
          <p:nvPr/>
        </p:nvSpPr>
        <p:spPr>
          <a:xfrm>
            <a:off x="4912800" y="1631050"/>
            <a:ext cx="3816900" cy="22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2" name="Google Shape;302;p59"/>
          <p:cNvPicPr preferRelativeResize="0"/>
          <p:nvPr/>
        </p:nvPicPr>
        <p:blipFill>
          <a:blip r:embed="rId3">
            <a:alphaModFix/>
          </a:blip>
          <a:stretch>
            <a:fillRect/>
          </a:stretch>
        </p:blipFill>
        <p:spPr>
          <a:xfrm>
            <a:off x="140125" y="1570700"/>
            <a:ext cx="4385347" cy="2499225"/>
          </a:xfrm>
          <a:prstGeom prst="rect">
            <a:avLst/>
          </a:prstGeom>
          <a:noFill/>
          <a:ln>
            <a:noFill/>
          </a:ln>
        </p:spPr>
      </p:pic>
      <p:pic>
        <p:nvPicPr>
          <p:cNvPr id="303" name="Google Shape;303;p59"/>
          <p:cNvPicPr preferRelativeResize="0"/>
          <p:nvPr/>
        </p:nvPicPr>
        <p:blipFill>
          <a:blip r:embed="rId4">
            <a:alphaModFix/>
          </a:blip>
          <a:stretch>
            <a:fillRect/>
          </a:stretch>
        </p:blipFill>
        <p:spPr>
          <a:xfrm>
            <a:off x="4701942" y="1631051"/>
            <a:ext cx="4238607" cy="24992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42"/>
          <p:cNvSpPr txBox="1"/>
          <p:nvPr/>
        </p:nvSpPr>
        <p:spPr>
          <a:xfrm>
            <a:off x="1231075" y="1363875"/>
            <a:ext cx="4368300" cy="1246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2D3E50"/>
                </a:solidFill>
                <a:latin typeface="Open Sans SemiBold"/>
                <a:ea typeface="Open Sans SemiBold"/>
                <a:cs typeface="Open Sans SemiBold"/>
                <a:sym typeface="Open Sans SemiBold"/>
              </a:rPr>
              <a:t>Penjelasan Produk</a:t>
            </a:r>
            <a:r>
              <a:rPr lang="en">
                <a:solidFill>
                  <a:srgbClr val="2D3E50"/>
                </a:solidFill>
                <a:latin typeface="Open Sans SemiBold"/>
                <a:ea typeface="Open Sans SemiBold"/>
                <a:cs typeface="Open Sans SemiBold"/>
                <a:sym typeface="Open Sans SemiBold"/>
              </a:rPr>
              <a:t>: </a:t>
            </a:r>
            <a:endParaRPr>
              <a:solidFill>
                <a:srgbClr val="2D3E50"/>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Aplikasi layanan streaming online yang menyediakan variasi film/series dengan berbagai macam genre, memiliki kualitas video yang tinggi dan library yang lengkap</a:t>
            </a:r>
            <a:endParaRPr b="1" sz="1200">
              <a:solidFill>
                <a:srgbClr val="1967D2"/>
              </a:solidFill>
              <a:latin typeface="Open Sans"/>
              <a:ea typeface="Open Sans"/>
              <a:cs typeface="Open Sans"/>
              <a:sym typeface="Open Sans"/>
            </a:endParaRPr>
          </a:p>
        </p:txBody>
      </p:sp>
      <p:sp>
        <p:nvSpPr>
          <p:cNvPr id="146" name="Google Shape;146;p42"/>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Ringkasan </a:t>
            </a:r>
            <a:r>
              <a:rPr lang="en" sz="2400">
                <a:solidFill>
                  <a:srgbClr val="5F6368"/>
                </a:solidFill>
                <a:latin typeface="Open Sans"/>
                <a:ea typeface="Open Sans"/>
                <a:cs typeface="Open Sans"/>
                <a:sym typeface="Open Sans"/>
              </a:rPr>
              <a:t>Project </a:t>
            </a:r>
            <a:endParaRPr sz="2400">
              <a:solidFill>
                <a:srgbClr val="5F6368"/>
              </a:solidFill>
              <a:latin typeface="Open Sans"/>
              <a:ea typeface="Open Sans"/>
              <a:cs typeface="Open Sans"/>
              <a:sym typeface="Open Sans"/>
            </a:endParaRPr>
          </a:p>
        </p:txBody>
      </p:sp>
      <p:sp>
        <p:nvSpPr>
          <p:cNvPr id="147" name="Google Shape;147;p42"/>
          <p:cNvSpPr/>
          <p:nvPr/>
        </p:nvSpPr>
        <p:spPr>
          <a:xfrm>
            <a:off x="517675" y="1451175"/>
            <a:ext cx="513300" cy="513300"/>
          </a:xfrm>
          <a:prstGeom prst="ellipse">
            <a:avLst/>
          </a:prstGeom>
          <a:solidFill>
            <a:srgbClr val="2D3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42"/>
          <p:cNvSpPr txBox="1"/>
          <p:nvPr/>
        </p:nvSpPr>
        <p:spPr>
          <a:xfrm>
            <a:off x="1231075" y="3172985"/>
            <a:ext cx="3446100" cy="6927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2D3E50"/>
                </a:solidFill>
                <a:latin typeface="Open Sans SemiBold"/>
                <a:ea typeface="Open Sans SemiBold"/>
                <a:cs typeface="Open Sans SemiBold"/>
                <a:sym typeface="Open Sans SemiBold"/>
              </a:rPr>
              <a:t>Durasi p</a:t>
            </a:r>
            <a:r>
              <a:rPr lang="en">
                <a:solidFill>
                  <a:srgbClr val="2D3E50"/>
                </a:solidFill>
                <a:latin typeface="Open Sans SemiBold"/>
                <a:ea typeface="Open Sans SemiBold"/>
                <a:cs typeface="Open Sans SemiBold"/>
                <a:sym typeface="Open Sans SemiBold"/>
              </a:rPr>
              <a:t>roject:</a:t>
            </a:r>
            <a:endParaRPr>
              <a:solidFill>
                <a:srgbClr val="2D3E50"/>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10 - 15 March 2023</a:t>
            </a:r>
            <a:endParaRPr sz="1200">
              <a:solidFill>
                <a:srgbClr val="5F6368"/>
              </a:solidFill>
              <a:latin typeface="Open Sans"/>
              <a:ea typeface="Open Sans"/>
              <a:cs typeface="Open Sans"/>
              <a:sym typeface="Open Sans"/>
            </a:endParaRPr>
          </a:p>
        </p:txBody>
      </p:sp>
      <p:sp>
        <p:nvSpPr>
          <p:cNvPr id="149" name="Google Shape;149;p42"/>
          <p:cNvSpPr/>
          <p:nvPr/>
        </p:nvSpPr>
        <p:spPr>
          <a:xfrm>
            <a:off x="517675" y="3262685"/>
            <a:ext cx="513300" cy="513300"/>
          </a:xfrm>
          <a:prstGeom prst="ellipse">
            <a:avLst/>
          </a:prstGeom>
          <a:solidFill>
            <a:srgbClr val="2D3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42"/>
          <p:cNvSpPr/>
          <p:nvPr/>
        </p:nvSpPr>
        <p:spPr>
          <a:xfrm>
            <a:off x="643388" y="3388936"/>
            <a:ext cx="261874" cy="260801"/>
          </a:xfrm>
          <a:custGeom>
            <a:rect b="b" l="l" r="r" t="t"/>
            <a:pathLst>
              <a:path extrusionOk="0" h="1045" w="1048">
                <a:moveTo>
                  <a:pt x="522" y="0"/>
                </a:moveTo>
                <a:cubicBezTo>
                  <a:pt x="234" y="0"/>
                  <a:pt x="0" y="234"/>
                  <a:pt x="0" y="522"/>
                </a:cubicBezTo>
                <a:cubicBezTo>
                  <a:pt x="0" y="810"/>
                  <a:pt x="234" y="1044"/>
                  <a:pt x="522" y="1044"/>
                </a:cubicBezTo>
                <a:cubicBezTo>
                  <a:pt x="810" y="1044"/>
                  <a:pt x="1044" y="810"/>
                  <a:pt x="1044" y="522"/>
                </a:cubicBezTo>
                <a:cubicBezTo>
                  <a:pt x="1047" y="234"/>
                  <a:pt x="812" y="0"/>
                  <a:pt x="522" y="0"/>
                </a:cubicBezTo>
                <a:close/>
                <a:moveTo>
                  <a:pt x="525" y="940"/>
                </a:moveTo>
                <a:cubicBezTo>
                  <a:pt x="293" y="940"/>
                  <a:pt x="107" y="754"/>
                  <a:pt x="107" y="522"/>
                </a:cubicBezTo>
                <a:cubicBezTo>
                  <a:pt x="107" y="291"/>
                  <a:pt x="293" y="104"/>
                  <a:pt x="525" y="104"/>
                </a:cubicBezTo>
                <a:cubicBezTo>
                  <a:pt x="756" y="104"/>
                  <a:pt x="942" y="290"/>
                  <a:pt x="942" y="522"/>
                </a:cubicBezTo>
                <a:cubicBezTo>
                  <a:pt x="942" y="753"/>
                  <a:pt x="753" y="940"/>
                  <a:pt x="525" y="940"/>
                </a:cubicBezTo>
                <a:close/>
                <a:moveTo>
                  <a:pt x="471" y="259"/>
                </a:moveTo>
                <a:lnTo>
                  <a:pt x="471" y="573"/>
                </a:lnTo>
                <a:lnTo>
                  <a:pt x="745" y="736"/>
                </a:lnTo>
                <a:lnTo>
                  <a:pt x="784" y="671"/>
                </a:lnTo>
                <a:lnTo>
                  <a:pt x="550" y="533"/>
                </a:lnTo>
                <a:lnTo>
                  <a:pt x="550" y="259"/>
                </a:lnTo>
                <a:lnTo>
                  <a:pt x="471" y="25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51" name="Google Shape;151;p42"/>
          <p:cNvSpPr/>
          <p:nvPr/>
        </p:nvSpPr>
        <p:spPr>
          <a:xfrm>
            <a:off x="610514" y="1599237"/>
            <a:ext cx="327623" cy="217176"/>
          </a:xfrm>
          <a:custGeom>
            <a:rect b="b" l="l" r="r" t="t"/>
            <a:pathLst>
              <a:path extrusionOk="0" h="765" w="1149">
                <a:moveTo>
                  <a:pt x="191" y="96"/>
                </a:moveTo>
                <a:lnTo>
                  <a:pt x="1052" y="96"/>
                </a:lnTo>
                <a:lnTo>
                  <a:pt x="1052" y="0"/>
                </a:lnTo>
                <a:lnTo>
                  <a:pt x="191" y="0"/>
                </a:lnTo>
                <a:cubicBezTo>
                  <a:pt x="138" y="0"/>
                  <a:pt x="95" y="42"/>
                  <a:pt x="95" y="96"/>
                </a:cubicBezTo>
                <a:lnTo>
                  <a:pt x="95" y="621"/>
                </a:lnTo>
                <a:lnTo>
                  <a:pt x="0" y="621"/>
                </a:lnTo>
                <a:lnTo>
                  <a:pt x="0" y="764"/>
                </a:lnTo>
                <a:lnTo>
                  <a:pt x="668" y="764"/>
                </a:lnTo>
                <a:lnTo>
                  <a:pt x="668" y="621"/>
                </a:lnTo>
                <a:lnTo>
                  <a:pt x="191" y="621"/>
                </a:lnTo>
                <a:lnTo>
                  <a:pt x="191" y="96"/>
                </a:lnTo>
                <a:close/>
                <a:moveTo>
                  <a:pt x="1100" y="189"/>
                </a:moveTo>
                <a:lnTo>
                  <a:pt x="812" y="189"/>
                </a:lnTo>
                <a:cubicBezTo>
                  <a:pt x="787" y="189"/>
                  <a:pt x="764" y="211"/>
                  <a:pt x="764" y="237"/>
                </a:cubicBezTo>
                <a:lnTo>
                  <a:pt x="764" y="714"/>
                </a:lnTo>
                <a:cubicBezTo>
                  <a:pt x="764" y="739"/>
                  <a:pt x="787" y="762"/>
                  <a:pt x="812" y="762"/>
                </a:cubicBezTo>
                <a:lnTo>
                  <a:pt x="1100" y="762"/>
                </a:lnTo>
                <a:cubicBezTo>
                  <a:pt x="1126" y="762"/>
                  <a:pt x="1148" y="739"/>
                  <a:pt x="1148" y="714"/>
                </a:cubicBezTo>
                <a:lnTo>
                  <a:pt x="1148" y="237"/>
                </a:lnTo>
                <a:cubicBezTo>
                  <a:pt x="1145" y="211"/>
                  <a:pt x="1126" y="189"/>
                  <a:pt x="1100" y="189"/>
                </a:cubicBezTo>
                <a:close/>
                <a:moveTo>
                  <a:pt x="1052" y="621"/>
                </a:moveTo>
                <a:lnTo>
                  <a:pt x="860" y="621"/>
                </a:lnTo>
                <a:lnTo>
                  <a:pt x="860" y="285"/>
                </a:lnTo>
                <a:lnTo>
                  <a:pt x="1052" y="285"/>
                </a:lnTo>
                <a:lnTo>
                  <a:pt x="1052" y="62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pic>
        <p:nvPicPr>
          <p:cNvPr id="152" name="Google Shape;152;p42"/>
          <p:cNvPicPr preferRelativeResize="0"/>
          <p:nvPr/>
        </p:nvPicPr>
        <p:blipFill>
          <a:blip r:embed="rId3">
            <a:alphaModFix/>
          </a:blip>
          <a:stretch>
            <a:fillRect/>
          </a:stretch>
        </p:blipFill>
        <p:spPr>
          <a:xfrm>
            <a:off x="5904975" y="262175"/>
            <a:ext cx="2757808" cy="46191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60"/>
          <p:cNvSpPr/>
          <p:nvPr/>
        </p:nvSpPr>
        <p:spPr>
          <a:xfrm>
            <a:off x="0" y="691775"/>
            <a:ext cx="9144000" cy="445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60"/>
          <p:cNvSpPr txBox="1"/>
          <p:nvPr/>
        </p:nvSpPr>
        <p:spPr>
          <a:xfrm>
            <a:off x="3056700" y="89725"/>
            <a:ext cx="30306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b="1" lang="en" sz="2400">
                <a:solidFill>
                  <a:srgbClr val="5F6368"/>
                </a:solidFill>
                <a:latin typeface="Open Sans"/>
                <a:ea typeface="Open Sans"/>
                <a:cs typeface="Open Sans"/>
                <a:sym typeface="Open Sans"/>
              </a:rPr>
              <a:t>Wireframe Kertas </a:t>
            </a:r>
            <a:endParaRPr b="1" sz="2400">
              <a:solidFill>
                <a:srgbClr val="5F6368"/>
              </a:solidFill>
              <a:latin typeface="Open Sans"/>
              <a:ea typeface="Open Sans"/>
              <a:cs typeface="Open Sans"/>
              <a:sym typeface="Open Sans"/>
            </a:endParaRPr>
          </a:p>
        </p:txBody>
      </p:sp>
      <p:pic>
        <p:nvPicPr>
          <p:cNvPr id="310" name="Google Shape;310;p60"/>
          <p:cNvPicPr preferRelativeResize="0"/>
          <p:nvPr/>
        </p:nvPicPr>
        <p:blipFill>
          <a:blip r:embed="rId3">
            <a:alphaModFix/>
          </a:blip>
          <a:stretch>
            <a:fillRect/>
          </a:stretch>
        </p:blipFill>
        <p:spPr>
          <a:xfrm>
            <a:off x="56975" y="695598"/>
            <a:ext cx="1487450" cy="2129975"/>
          </a:xfrm>
          <a:prstGeom prst="rect">
            <a:avLst/>
          </a:prstGeom>
          <a:noFill/>
          <a:ln>
            <a:noFill/>
          </a:ln>
        </p:spPr>
      </p:pic>
      <p:pic>
        <p:nvPicPr>
          <p:cNvPr id="311" name="Google Shape;311;p60"/>
          <p:cNvPicPr preferRelativeResize="0"/>
          <p:nvPr/>
        </p:nvPicPr>
        <p:blipFill>
          <a:blip r:embed="rId4">
            <a:alphaModFix/>
          </a:blip>
          <a:stretch>
            <a:fillRect/>
          </a:stretch>
        </p:blipFill>
        <p:spPr>
          <a:xfrm>
            <a:off x="1708088" y="2220675"/>
            <a:ext cx="1487450" cy="2132001"/>
          </a:xfrm>
          <a:prstGeom prst="rect">
            <a:avLst/>
          </a:prstGeom>
          <a:noFill/>
          <a:ln>
            <a:noFill/>
          </a:ln>
        </p:spPr>
      </p:pic>
      <p:pic>
        <p:nvPicPr>
          <p:cNvPr id="312" name="Google Shape;312;p60"/>
          <p:cNvPicPr preferRelativeResize="0"/>
          <p:nvPr/>
        </p:nvPicPr>
        <p:blipFill>
          <a:blip r:embed="rId5">
            <a:alphaModFix/>
          </a:blip>
          <a:stretch>
            <a:fillRect/>
          </a:stretch>
        </p:blipFill>
        <p:spPr>
          <a:xfrm>
            <a:off x="3489425" y="2920300"/>
            <a:ext cx="1613550" cy="2151421"/>
          </a:xfrm>
          <a:prstGeom prst="rect">
            <a:avLst/>
          </a:prstGeom>
          <a:noFill/>
          <a:ln>
            <a:noFill/>
          </a:ln>
        </p:spPr>
      </p:pic>
      <p:pic>
        <p:nvPicPr>
          <p:cNvPr id="313" name="Google Shape;313;p60"/>
          <p:cNvPicPr preferRelativeResize="0"/>
          <p:nvPr/>
        </p:nvPicPr>
        <p:blipFill>
          <a:blip r:embed="rId6">
            <a:alphaModFix/>
          </a:blip>
          <a:stretch>
            <a:fillRect/>
          </a:stretch>
        </p:blipFill>
        <p:spPr>
          <a:xfrm>
            <a:off x="4538537" y="684886"/>
            <a:ext cx="1549029" cy="2151425"/>
          </a:xfrm>
          <a:prstGeom prst="rect">
            <a:avLst/>
          </a:prstGeom>
          <a:noFill/>
          <a:ln>
            <a:noFill/>
          </a:ln>
        </p:spPr>
      </p:pic>
      <p:pic>
        <p:nvPicPr>
          <p:cNvPr id="314" name="Google Shape;314;p60"/>
          <p:cNvPicPr preferRelativeResize="0"/>
          <p:nvPr/>
        </p:nvPicPr>
        <p:blipFill>
          <a:blip r:embed="rId7">
            <a:alphaModFix/>
          </a:blip>
          <a:stretch>
            <a:fillRect/>
          </a:stretch>
        </p:blipFill>
        <p:spPr>
          <a:xfrm>
            <a:off x="5983775" y="3008200"/>
            <a:ext cx="1487450" cy="2135272"/>
          </a:xfrm>
          <a:prstGeom prst="rect">
            <a:avLst/>
          </a:prstGeom>
          <a:noFill/>
          <a:ln>
            <a:noFill/>
          </a:ln>
        </p:spPr>
      </p:pic>
      <p:pic>
        <p:nvPicPr>
          <p:cNvPr id="315" name="Google Shape;315;p60"/>
          <p:cNvPicPr preferRelativeResize="0"/>
          <p:nvPr/>
        </p:nvPicPr>
        <p:blipFill>
          <a:blip r:embed="rId8">
            <a:alphaModFix/>
          </a:blip>
          <a:stretch>
            <a:fillRect/>
          </a:stretch>
        </p:blipFill>
        <p:spPr>
          <a:xfrm>
            <a:off x="7430550" y="679313"/>
            <a:ext cx="1613550" cy="2162538"/>
          </a:xfrm>
          <a:prstGeom prst="rect">
            <a:avLst/>
          </a:prstGeom>
          <a:noFill/>
          <a:ln>
            <a:noFill/>
          </a:ln>
        </p:spPr>
      </p:pic>
      <p:cxnSp>
        <p:nvCxnSpPr>
          <p:cNvPr id="316" name="Google Shape;316;p60"/>
          <p:cNvCxnSpPr>
            <a:stCxn id="310" idx="3"/>
            <a:endCxn id="311" idx="0"/>
          </p:cNvCxnSpPr>
          <p:nvPr/>
        </p:nvCxnSpPr>
        <p:spPr>
          <a:xfrm>
            <a:off x="1544425" y="1760586"/>
            <a:ext cx="907500" cy="460200"/>
          </a:xfrm>
          <a:prstGeom prst="bentConnector2">
            <a:avLst/>
          </a:prstGeom>
          <a:noFill/>
          <a:ln cap="flat" cmpd="sng" w="9525">
            <a:solidFill>
              <a:schemeClr val="dk2"/>
            </a:solidFill>
            <a:prstDash val="solid"/>
            <a:round/>
            <a:headEnd len="med" w="med" type="none"/>
            <a:tailEnd len="med" w="med" type="none"/>
          </a:ln>
        </p:spPr>
      </p:cxnSp>
      <p:cxnSp>
        <p:nvCxnSpPr>
          <p:cNvPr id="317" name="Google Shape;317;p60"/>
          <p:cNvCxnSpPr>
            <a:stCxn id="311" idx="3"/>
            <a:endCxn id="312" idx="1"/>
          </p:cNvCxnSpPr>
          <p:nvPr/>
        </p:nvCxnSpPr>
        <p:spPr>
          <a:xfrm>
            <a:off x="3195538" y="3286676"/>
            <a:ext cx="294000" cy="709200"/>
          </a:xfrm>
          <a:prstGeom prst="bentConnector3">
            <a:avLst>
              <a:gd fmla="val 49981" name="adj1"/>
            </a:avLst>
          </a:prstGeom>
          <a:noFill/>
          <a:ln cap="flat" cmpd="sng" w="9525">
            <a:solidFill>
              <a:schemeClr val="dk2"/>
            </a:solidFill>
            <a:prstDash val="solid"/>
            <a:round/>
            <a:headEnd len="med" w="med" type="none"/>
            <a:tailEnd len="med" w="med" type="none"/>
          </a:ln>
        </p:spPr>
      </p:cxnSp>
      <p:cxnSp>
        <p:nvCxnSpPr>
          <p:cNvPr id="318" name="Google Shape;318;p60"/>
          <p:cNvCxnSpPr>
            <a:stCxn id="312" idx="0"/>
            <a:endCxn id="313" idx="1"/>
          </p:cNvCxnSpPr>
          <p:nvPr/>
        </p:nvCxnSpPr>
        <p:spPr>
          <a:xfrm rot="-5400000">
            <a:off x="3837500" y="2219200"/>
            <a:ext cx="1159800" cy="242400"/>
          </a:xfrm>
          <a:prstGeom prst="bentConnector2">
            <a:avLst/>
          </a:prstGeom>
          <a:noFill/>
          <a:ln cap="flat" cmpd="sng" w="9525">
            <a:solidFill>
              <a:schemeClr val="dk2"/>
            </a:solidFill>
            <a:prstDash val="solid"/>
            <a:round/>
            <a:headEnd len="med" w="med" type="none"/>
            <a:tailEnd len="med" w="med" type="none"/>
          </a:ln>
        </p:spPr>
      </p:cxnSp>
      <p:cxnSp>
        <p:nvCxnSpPr>
          <p:cNvPr id="319" name="Google Shape;319;p60"/>
          <p:cNvCxnSpPr>
            <a:endCxn id="314" idx="1"/>
          </p:cNvCxnSpPr>
          <p:nvPr/>
        </p:nvCxnSpPr>
        <p:spPr>
          <a:xfrm flipH="1" rot="-5400000">
            <a:off x="5027225" y="3119286"/>
            <a:ext cx="1251900" cy="661200"/>
          </a:xfrm>
          <a:prstGeom prst="bentConnector2">
            <a:avLst/>
          </a:prstGeom>
          <a:noFill/>
          <a:ln cap="flat" cmpd="sng" w="9525">
            <a:solidFill>
              <a:schemeClr val="dk2"/>
            </a:solidFill>
            <a:prstDash val="solid"/>
            <a:round/>
            <a:headEnd len="med" w="med" type="none"/>
            <a:tailEnd len="med" w="med" type="none"/>
          </a:ln>
        </p:spPr>
      </p:cxnSp>
      <p:cxnSp>
        <p:nvCxnSpPr>
          <p:cNvPr id="320" name="Google Shape;320;p60"/>
          <p:cNvCxnSpPr>
            <a:stCxn id="314" idx="0"/>
            <a:endCxn id="315" idx="1"/>
          </p:cNvCxnSpPr>
          <p:nvPr/>
        </p:nvCxnSpPr>
        <p:spPr>
          <a:xfrm rot="-5400000">
            <a:off x="6455250" y="2032750"/>
            <a:ext cx="1247700" cy="703200"/>
          </a:xfrm>
          <a:prstGeom prst="bentConnector2">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61"/>
          <p:cNvSpPr/>
          <p:nvPr/>
        </p:nvSpPr>
        <p:spPr>
          <a:xfrm>
            <a:off x="0" y="1022725"/>
            <a:ext cx="9144000" cy="41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26" name="Google Shape;326;p61"/>
          <p:cNvSpPr txBox="1"/>
          <p:nvPr/>
        </p:nvSpPr>
        <p:spPr>
          <a:xfrm>
            <a:off x="517675" y="219550"/>
            <a:ext cx="31179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Wireframe Digital</a:t>
            </a:r>
            <a:endParaRPr sz="2400">
              <a:solidFill>
                <a:srgbClr val="5F6368"/>
              </a:solidFill>
              <a:latin typeface="Open Sans"/>
              <a:ea typeface="Open Sans"/>
              <a:cs typeface="Open Sans"/>
              <a:sym typeface="Open Sans"/>
            </a:endParaRPr>
          </a:p>
        </p:txBody>
      </p:sp>
      <p:pic>
        <p:nvPicPr>
          <p:cNvPr id="327" name="Google Shape;327;p61"/>
          <p:cNvPicPr preferRelativeResize="0"/>
          <p:nvPr/>
        </p:nvPicPr>
        <p:blipFill>
          <a:blip r:embed="rId3">
            <a:alphaModFix/>
          </a:blip>
          <a:stretch>
            <a:fillRect/>
          </a:stretch>
        </p:blipFill>
        <p:spPr>
          <a:xfrm>
            <a:off x="112425" y="1267650"/>
            <a:ext cx="1574700" cy="3284851"/>
          </a:xfrm>
          <a:prstGeom prst="rect">
            <a:avLst/>
          </a:prstGeom>
          <a:noFill/>
          <a:ln>
            <a:noFill/>
          </a:ln>
        </p:spPr>
      </p:pic>
      <p:pic>
        <p:nvPicPr>
          <p:cNvPr id="328" name="Google Shape;328;p61"/>
          <p:cNvPicPr preferRelativeResize="0"/>
          <p:nvPr/>
        </p:nvPicPr>
        <p:blipFill>
          <a:blip r:embed="rId4">
            <a:alphaModFix/>
          </a:blip>
          <a:stretch>
            <a:fillRect/>
          </a:stretch>
        </p:blipFill>
        <p:spPr>
          <a:xfrm>
            <a:off x="1845725" y="1291388"/>
            <a:ext cx="1468100" cy="3239876"/>
          </a:xfrm>
          <a:prstGeom prst="rect">
            <a:avLst/>
          </a:prstGeom>
          <a:noFill/>
          <a:ln>
            <a:noFill/>
          </a:ln>
        </p:spPr>
      </p:pic>
      <p:pic>
        <p:nvPicPr>
          <p:cNvPr id="329" name="Google Shape;329;p61"/>
          <p:cNvPicPr preferRelativeResize="0"/>
          <p:nvPr/>
        </p:nvPicPr>
        <p:blipFill>
          <a:blip r:embed="rId5">
            <a:alphaModFix/>
          </a:blip>
          <a:stretch>
            <a:fillRect/>
          </a:stretch>
        </p:blipFill>
        <p:spPr>
          <a:xfrm>
            <a:off x="3472425" y="1267650"/>
            <a:ext cx="1797775" cy="3170374"/>
          </a:xfrm>
          <a:prstGeom prst="rect">
            <a:avLst/>
          </a:prstGeom>
          <a:noFill/>
          <a:ln>
            <a:noFill/>
          </a:ln>
        </p:spPr>
      </p:pic>
      <p:pic>
        <p:nvPicPr>
          <p:cNvPr id="330" name="Google Shape;330;p61"/>
          <p:cNvPicPr preferRelativeResize="0"/>
          <p:nvPr/>
        </p:nvPicPr>
        <p:blipFill>
          <a:blip r:embed="rId6">
            <a:alphaModFix/>
          </a:blip>
          <a:stretch>
            <a:fillRect/>
          </a:stretch>
        </p:blipFill>
        <p:spPr>
          <a:xfrm>
            <a:off x="5406750" y="1288888"/>
            <a:ext cx="1877150" cy="3127899"/>
          </a:xfrm>
          <a:prstGeom prst="rect">
            <a:avLst/>
          </a:prstGeom>
          <a:noFill/>
          <a:ln>
            <a:noFill/>
          </a:ln>
        </p:spPr>
      </p:pic>
      <p:pic>
        <p:nvPicPr>
          <p:cNvPr id="331" name="Google Shape;331;p61"/>
          <p:cNvPicPr preferRelativeResize="0"/>
          <p:nvPr/>
        </p:nvPicPr>
        <p:blipFill>
          <a:blip r:embed="rId7">
            <a:alphaModFix/>
          </a:blip>
          <a:stretch>
            <a:fillRect/>
          </a:stretch>
        </p:blipFill>
        <p:spPr>
          <a:xfrm>
            <a:off x="7387125" y="1232900"/>
            <a:ext cx="1649724" cy="3239875"/>
          </a:xfrm>
          <a:prstGeom prst="rect">
            <a:avLst/>
          </a:prstGeom>
          <a:noFill/>
          <a:ln>
            <a:noFill/>
          </a:ln>
        </p:spPr>
      </p:pic>
      <p:sp>
        <p:nvSpPr>
          <p:cNvPr id="332" name="Google Shape;332;p61"/>
          <p:cNvSpPr txBox="1"/>
          <p:nvPr/>
        </p:nvSpPr>
        <p:spPr>
          <a:xfrm>
            <a:off x="3897950" y="296500"/>
            <a:ext cx="4573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800"/>
              </a:spcAft>
              <a:buNone/>
            </a:pPr>
            <a:r>
              <a:rPr lang="en"/>
              <a:t>Link Project : </a:t>
            </a:r>
            <a:r>
              <a:rPr lang="en" sz="1350" u="sng">
                <a:solidFill>
                  <a:srgbClr val="4A86E8"/>
                </a:solidFill>
                <a:highlight>
                  <a:srgbClr val="FFFFFF"/>
                </a:highlight>
                <a:latin typeface="Open Sans"/>
                <a:ea typeface="Open Sans"/>
                <a:cs typeface="Open Sans"/>
                <a:sym typeface="Open Sans"/>
                <a:hlinkClick r:id="rId8">
                  <a:extLst>
                    <a:ext uri="{A12FA001-AC4F-418D-AE19-62706E023703}">
                      <ahyp:hlinkClr val="tx"/>
                    </a:ext>
                  </a:extLst>
                </a:hlinkClick>
              </a:rPr>
              <a:t>Wireframe Aplikasi </a:t>
            </a:r>
            <a:r>
              <a:rPr lang="en" sz="1350" u="sng">
                <a:solidFill>
                  <a:srgbClr val="4A86E8"/>
                </a:solidFill>
                <a:highlight>
                  <a:srgbClr val="FFFFFF"/>
                </a:highlight>
                <a:latin typeface="Open Sans"/>
                <a:ea typeface="Open Sans"/>
                <a:cs typeface="Open Sans"/>
                <a:sym typeface="Open Sans"/>
              </a:rPr>
              <a:t>Streaming Online</a:t>
            </a:r>
            <a:endParaRPr sz="1350" u="sng">
              <a:solidFill>
                <a:srgbClr val="4A86E8"/>
              </a:solidFill>
              <a:highlight>
                <a:srgbClr val="FFFFFF"/>
              </a:highlight>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62"/>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Wireframe D</a:t>
            </a:r>
            <a:r>
              <a:rPr lang="en" sz="2400">
                <a:solidFill>
                  <a:srgbClr val="5F6368"/>
                </a:solidFill>
                <a:latin typeface="Open Sans"/>
                <a:ea typeface="Open Sans"/>
                <a:cs typeface="Open Sans"/>
                <a:sym typeface="Open Sans"/>
              </a:rPr>
              <a:t>igital </a:t>
            </a:r>
            <a:endParaRPr sz="2400">
              <a:solidFill>
                <a:srgbClr val="5F6368"/>
              </a:solidFill>
              <a:latin typeface="Open Sans"/>
              <a:ea typeface="Open Sans"/>
              <a:cs typeface="Open Sans"/>
              <a:sym typeface="Open Sans"/>
            </a:endParaRPr>
          </a:p>
        </p:txBody>
      </p:sp>
      <p:sp>
        <p:nvSpPr>
          <p:cNvPr id="338" name="Google Shape;338;p62"/>
          <p:cNvSpPr txBox="1"/>
          <p:nvPr/>
        </p:nvSpPr>
        <p:spPr>
          <a:xfrm>
            <a:off x="517675" y="1522550"/>
            <a:ext cx="2421300" cy="20163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Susunan layout dengan skala 2 grid, agar lebih mudah untuk dibaca, serta peletakan yang sesuai harus diperhatikan dalam mendesain.</a:t>
            </a:r>
            <a:endParaRPr/>
          </a:p>
        </p:txBody>
      </p:sp>
      <p:sp>
        <p:nvSpPr>
          <p:cNvPr id="339" name="Google Shape;339;p62"/>
          <p:cNvSpPr txBox="1"/>
          <p:nvPr/>
        </p:nvSpPr>
        <p:spPr>
          <a:xfrm>
            <a:off x="3506850" y="524350"/>
            <a:ext cx="11004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5F6368"/>
                </a:solidFill>
                <a:latin typeface="Open Sans"/>
                <a:ea typeface="Open Sans"/>
                <a:cs typeface="Open Sans"/>
                <a:sym typeface="Open Sans"/>
              </a:rPr>
              <a:t>Mencari film/series berdasarkan nama, mempermudah pencarian acara yang ingin ditonton</a:t>
            </a:r>
            <a:endParaRPr sz="1000">
              <a:solidFill>
                <a:srgbClr val="5F6368"/>
              </a:solidFill>
              <a:latin typeface="Open Sans"/>
              <a:ea typeface="Open Sans"/>
              <a:cs typeface="Open Sans"/>
              <a:sym typeface="Open Sans"/>
            </a:endParaRPr>
          </a:p>
        </p:txBody>
      </p:sp>
      <p:sp>
        <p:nvSpPr>
          <p:cNvPr id="340" name="Google Shape;340;p62"/>
          <p:cNvSpPr txBox="1"/>
          <p:nvPr/>
        </p:nvSpPr>
        <p:spPr>
          <a:xfrm>
            <a:off x="8030375" y="2520000"/>
            <a:ext cx="1100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000">
                <a:solidFill>
                  <a:srgbClr val="5F6368"/>
                </a:solidFill>
                <a:latin typeface="Open Sans"/>
                <a:ea typeface="Open Sans"/>
                <a:cs typeface="Open Sans"/>
                <a:sym typeface="Open Sans"/>
              </a:rPr>
              <a:t>Kumpulan Film yang berhasil didownload, agar dapat menonton secara offline</a:t>
            </a:r>
            <a:endParaRPr sz="1000">
              <a:solidFill>
                <a:srgbClr val="5F6368"/>
              </a:solidFill>
              <a:latin typeface="Open Sans"/>
              <a:ea typeface="Open Sans"/>
              <a:cs typeface="Open Sans"/>
              <a:sym typeface="Open Sans"/>
            </a:endParaRPr>
          </a:p>
        </p:txBody>
      </p:sp>
      <p:pic>
        <p:nvPicPr>
          <p:cNvPr id="341" name="Google Shape;341;p62"/>
          <p:cNvPicPr preferRelativeResize="0"/>
          <p:nvPr/>
        </p:nvPicPr>
        <p:blipFill>
          <a:blip r:embed="rId3">
            <a:alphaModFix/>
          </a:blip>
          <a:stretch>
            <a:fillRect/>
          </a:stretch>
        </p:blipFill>
        <p:spPr>
          <a:xfrm>
            <a:off x="5080650" y="454475"/>
            <a:ext cx="2222476" cy="3760249"/>
          </a:xfrm>
          <a:prstGeom prst="rect">
            <a:avLst/>
          </a:prstGeom>
          <a:noFill/>
          <a:ln>
            <a:noFill/>
          </a:ln>
        </p:spPr>
      </p:pic>
      <p:cxnSp>
        <p:nvCxnSpPr>
          <p:cNvPr id="342" name="Google Shape;342;p62"/>
          <p:cNvCxnSpPr/>
          <p:nvPr/>
        </p:nvCxnSpPr>
        <p:spPr>
          <a:xfrm rot="10800000">
            <a:off x="7096000" y="2920200"/>
            <a:ext cx="918000" cy="0"/>
          </a:xfrm>
          <a:prstGeom prst="straightConnector1">
            <a:avLst/>
          </a:prstGeom>
          <a:noFill/>
          <a:ln cap="flat" cmpd="sng" w="19050">
            <a:solidFill>
              <a:srgbClr val="F59E0B"/>
            </a:solidFill>
            <a:prstDash val="solid"/>
            <a:round/>
            <a:headEnd len="med" w="med" type="none"/>
            <a:tailEnd len="med" w="med" type="triangle"/>
          </a:ln>
        </p:spPr>
      </p:cxnSp>
      <p:cxnSp>
        <p:nvCxnSpPr>
          <p:cNvPr id="343" name="Google Shape;343;p62"/>
          <p:cNvCxnSpPr/>
          <p:nvPr/>
        </p:nvCxnSpPr>
        <p:spPr>
          <a:xfrm flipH="1" rot="10800000">
            <a:off x="4565525" y="679450"/>
            <a:ext cx="2399400" cy="16500"/>
          </a:xfrm>
          <a:prstGeom prst="straightConnector1">
            <a:avLst/>
          </a:prstGeom>
          <a:noFill/>
          <a:ln cap="flat" cmpd="sng" w="19050">
            <a:solidFill>
              <a:srgbClr val="F59E0B"/>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0B981"/>
        </a:solidFill>
      </p:bgPr>
    </p:bg>
    <p:spTree>
      <p:nvGrpSpPr>
        <p:cNvPr id="347" name="Shape 347"/>
        <p:cNvGrpSpPr/>
        <p:nvPr/>
      </p:nvGrpSpPr>
      <p:grpSpPr>
        <a:xfrm>
          <a:off x="0" y="0"/>
          <a:ext cx="0" cy="0"/>
          <a:chOff x="0" y="0"/>
          <a:chExt cx="0" cy="0"/>
        </a:xfrm>
      </p:grpSpPr>
      <p:sp>
        <p:nvSpPr>
          <p:cNvPr id="348" name="Google Shape;348;p63"/>
          <p:cNvSpPr txBox="1"/>
          <p:nvPr/>
        </p:nvSpPr>
        <p:spPr>
          <a:xfrm>
            <a:off x="3721275" y="2048400"/>
            <a:ext cx="3990000" cy="1369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Mockup</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Design System</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Pertimbangan Aksesibilitas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High-fidelity prototype</a:t>
            </a:r>
            <a:endParaRPr>
              <a:solidFill>
                <a:srgbClr val="FFFFFF"/>
              </a:solidFill>
              <a:latin typeface="Open Sans"/>
              <a:ea typeface="Open Sans"/>
              <a:cs typeface="Open Sans"/>
              <a:sym typeface="Open Sans"/>
            </a:endParaRPr>
          </a:p>
        </p:txBody>
      </p:sp>
      <p:sp>
        <p:nvSpPr>
          <p:cNvPr id="349" name="Google Shape;349;p63"/>
          <p:cNvSpPr txBox="1"/>
          <p:nvPr/>
        </p:nvSpPr>
        <p:spPr>
          <a:xfrm>
            <a:off x="-468875" y="2082300"/>
            <a:ext cx="3704400" cy="9789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Mockup &amp; </a:t>
            </a:r>
            <a:br>
              <a:rPr lang="en" sz="2400">
                <a:solidFill>
                  <a:srgbClr val="FFFFFF"/>
                </a:solidFill>
                <a:latin typeface="Open Sans"/>
                <a:ea typeface="Open Sans"/>
                <a:cs typeface="Open Sans"/>
                <a:sym typeface="Open Sans"/>
              </a:rPr>
            </a:br>
            <a:r>
              <a:rPr lang="en" sz="2400">
                <a:solidFill>
                  <a:srgbClr val="FFFFFF"/>
                </a:solidFill>
                <a:latin typeface="Open Sans"/>
                <a:ea typeface="Open Sans"/>
                <a:cs typeface="Open Sans"/>
                <a:sym typeface="Open Sans"/>
              </a:rPr>
              <a:t>Prototype</a:t>
            </a:r>
            <a:endParaRPr sz="2400">
              <a:solidFill>
                <a:srgbClr val="FFFFFF"/>
              </a:solidFill>
              <a:latin typeface="Open Sans"/>
              <a:ea typeface="Open Sans"/>
              <a:cs typeface="Open Sans"/>
              <a:sym typeface="Open Sans"/>
            </a:endParaRPr>
          </a:p>
        </p:txBody>
      </p:sp>
      <p:cxnSp>
        <p:nvCxnSpPr>
          <p:cNvPr id="350" name="Google Shape;350;p63"/>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64"/>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Mockup</a:t>
            </a:r>
            <a:endParaRPr sz="2400">
              <a:solidFill>
                <a:srgbClr val="5F6368"/>
              </a:solidFill>
              <a:latin typeface="Open Sans"/>
              <a:ea typeface="Open Sans"/>
              <a:cs typeface="Open Sans"/>
              <a:sym typeface="Open Sans"/>
            </a:endParaRPr>
          </a:p>
        </p:txBody>
      </p:sp>
      <p:sp>
        <p:nvSpPr>
          <p:cNvPr id="356" name="Google Shape;356;p64"/>
          <p:cNvSpPr txBox="1"/>
          <p:nvPr/>
        </p:nvSpPr>
        <p:spPr>
          <a:xfrm>
            <a:off x="517675" y="1522550"/>
            <a:ext cx="2421300" cy="2662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Pemanfaatan layout grid, menyelaraskan margin dan padding pada tiap komponen, penggunaan containment, serta mencari referensi untuk mendapatkan desain visual yang beragam dan menarik.</a:t>
            </a:r>
            <a:endParaRPr/>
          </a:p>
        </p:txBody>
      </p:sp>
      <p:cxnSp>
        <p:nvCxnSpPr>
          <p:cNvPr id="357" name="Google Shape;357;p64"/>
          <p:cNvCxnSpPr/>
          <p:nvPr/>
        </p:nvCxnSpPr>
        <p:spPr>
          <a:xfrm>
            <a:off x="5749763" y="2855450"/>
            <a:ext cx="812100" cy="0"/>
          </a:xfrm>
          <a:prstGeom prst="straightConnector1">
            <a:avLst/>
          </a:prstGeom>
          <a:noFill/>
          <a:ln cap="flat" cmpd="sng" w="28575">
            <a:solidFill>
              <a:srgbClr val="10B981"/>
            </a:solidFill>
            <a:prstDash val="solid"/>
            <a:round/>
            <a:headEnd len="med" w="med" type="none"/>
            <a:tailEnd len="med" w="med" type="triangle"/>
          </a:ln>
        </p:spPr>
      </p:cxnSp>
      <p:pic>
        <p:nvPicPr>
          <p:cNvPr id="358" name="Google Shape;358;p64"/>
          <p:cNvPicPr preferRelativeResize="0"/>
          <p:nvPr/>
        </p:nvPicPr>
        <p:blipFill>
          <a:blip r:embed="rId3">
            <a:alphaModFix/>
          </a:blip>
          <a:stretch>
            <a:fillRect/>
          </a:stretch>
        </p:blipFill>
        <p:spPr>
          <a:xfrm>
            <a:off x="3434275" y="1078450"/>
            <a:ext cx="2215862" cy="3760250"/>
          </a:xfrm>
          <a:prstGeom prst="rect">
            <a:avLst/>
          </a:prstGeom>
          <a:noFill/>
          <a:ln>
            <a:noFill/>
          </a:ln>
        </p:spPr>
      </p:pic>
      <p:pic>
        <p:nvPicPr>
          <p:cNvPr id="359" name="Google Shape;359;p64"/>
          <p:cNvPicPr preferRelativeResize="0"/>
          <p:nvPr/>
        </p:nvPicPr>
        <p:blipFill>
          <a:blip r:embed="rId4">
            <a:alphaModFix/>
          </a:blip>
          <a:stretch>
            <a:fillRect/>
          </a:stretch>
        </p:blipFill>
        <p:spPr>
          <a:xfrm>
            <a:off x="6661537" y="1078450"/>
            <a:ext cx="2211584" cy="37602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65"/>
          <p:cNvSpPr txBox="1"/>
          <p:nvPr/>
        </p:nvSpPr>
        <p:spPr>
          <a:xfrm>
            <a:off x="338500" y="335925"/>
            <a:ext cx="3338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Mockup</a:t>
            </a:r>
            <a:endParaRPr sz="2400">
              <a:solidFill>
                <a:srgbClr val="5F6368"/>
              </a:solidFill>
              <a:latin typeface="Open Sans"/>
              <a:ea typeface="Open Sans"/>
              <a:cs typeface="Open Sans"/>
              <a:sym typeface="Open Sans"/>
            </a:endParaRPr>
          </a:p>
        </p:txBody>
      </p:sp>
      <p:pic>
        <p:nvPicPr>
          <p:cNvPr id="365" name="Google Shape;365;p65"/>
          <p:cNvPicPr preferRelativeResize="0"/>
          <p:nvPr/>
        </p:nvPicPr>
        <p:blipFill>
          <a:blip r:embed="rId3">
            <a:alphaModFix/>
          </a:blip>
          <a:stretch>
            <a:fillRect/>
          </a:stretch>
        </p:blipFill>
        <p:spPr>
          <a:xfrm>
            <a:off x="94875" y="1172000"/>
            <a:ext cx="1767425" cy="2960349"/>
          </a:xfrm>
          <a:prstGeom prst="rect">
            <a:avLst/>
          </a:prstGeom>
          <a:noFill/>
          <a:ln>
            <a:noFill/>
          </a:ln>
        </p:spPr>
      </p:pic>
      <p:pic>
        <p:nvPicPr>
          <p:cNvPr id="366" name="Google Shape;366;p65"/>
          <p:cNvPicPr preferRelativeResize="0"/>
          <p:nvPr/>
        </p:nvPicPr>
        <p:blipFill>
          <a:blip r:embed="rId4">
            <a:alphaModFix/>
          </a:blip>
          <a:stretch>
            <a:fillRect/>
          </a:stretch>
        </p:blipFill>
        <p:spPr>
          <a:xfrm>
            <a:off x="1937200" y="2097700"/>
            <a:ext cx="1739306" cy="2960350"/>
          </a:xfrm>
          <a:prstGeom prst="rect">
            <a:avLst/>
          </a:prstGeom>
          <a:noFill/>
          <a:ln>
            <a:noFill/>
          </a:ln>
        </p:spPr>
      </p:pic>
      <p:pic>
        <p:nvPicPr>
          <p:cNvPr id="367" name="Google Shape;367;p65"/>
          <p:cNvPicPr preferRelativeResize="0"/>
          <p:nvPr/>
        </p:nvPicPr>
        <p:blipFill>
          <a:blip r:embed="rId5">
            <a:alphaModFix/>
          </a:blip>
          <a:stretch>
            <a:fillRect/>
          </a:stretch>
        </p:blipFill>
        <p:spPr>
          <a:xfrm>
            <a:off x="3751400" y="1172011"/>
            <a:ext cx="1739300" cy="2960339"/>
          </a:xfrm>
          <a:prstGeom prst="rect">
            <a:avLst/>
          </a:prstGeom>
          <a:noFill/>
          <a:ln>
            <a:noFill/>
          </a:ln>
        </p:spPr>
      </p:pic>
      <p:pic>
        <p:nvPicPr>
          <p:cNvPr id="368" name="Google Shape;368;p65"/>
          <p:cNvPicPr preferRelativeResize="0"/>
          <p:nvPr/>
        </p:nvPicPr>
        <p:blipFill>
          <a:blip r:embed="rId6">
            <a:alphaModFix/>
          </a:blip>
          <a:stretch>
            <a:fillRect/>
          </a:stretch>
        </p:blipFill>
        <p:spPr>
          <a:xfrm>
            <a:off x="5565600" y="2149974"/>
            <a:ext cx="1739300" cy="2948477"/>
          </a:xfrm>
          <a:prstGeom prst="rect">
            <a:avLst/>
          </a:prstGeom>
          <a:noFill/>
          <a:ln>
            <a:noFill/>
          </a:ln>
        </p:spPr>
      </p:pic>
      <p:pic>
        <p:nvPicPr>
          <p:cNvPr id="369" name="Google Shape;369;p65"/>
          <p:cNvPicPr preferRelativeResize="0"/>
          <p:nvPr/>
        </p:nvPicPr>
        <p:blipFill>
          <a:blip r:embed="rId7">
            <a:alphaModFix/>
          </a:blip>
          <a:stretch>
            <a:fillRect/>
          </a:stretch>
        </p:blipFill>
        <p:spPr>
          <a:xfrm>
            <a:off x="7379800" y="1201387"/>
            <a:ext cx="1706575" cy="2901575"/>
          </a:xfrm>
          <a:prstGeom prst="rect">
            <a:avLst/>
          </a:prstGeom>
          <a:noFill/>
          <a:ln>
            <a:noFill/>
          </a:ln>
        </p:spPr>
      </p:pic>
      <p:sp>
        <p:nvSpPr>
          <p:cNvPr id="370" name="Google Shape;370;p65"/>
          <p:cNvSpPr txBox="1"/>
          <p:nvPr/>
        </p:nvSpPr>
        <p:spPr>
          <a:xfrm>
            <a:off x="4354425" y="335925"/>
            <a:ext cx="4573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800"/>
              </a:spcAft>
              <a:buNone/>
            </a:pPr>
            <a:r>
              <a:rPr lang="en"/>
              <a:t>Link Project : </a:t>
            </a:r>
            <a:r>
              <a:rPr lang="en" sz="1350" u="sng">
                <a:solidFill>
                  <a:schemeClr val="hlink"/>
                </a:solidFill>
                <a:highlight>
                  <a:srgbClr val="FFFFFF"/>
                </a:highlight>
                <a:latin typeface="Open Sans"/>
                <a:ea typeface="Open Sans"/>
                <a:cs typeface="Open Sans"/>
                <a:sym typeface="Open Sans"/>
                <a:hlinkClick r:id="rId8"/>
              </a:rPr>
              <a:t>Mockup Aplikasi Streaming Online</a:t>
            </a:r>
            <a:endParaRPr sz="1350" u="sng">
              <a:solidFill>
                <a:srgbClr val="FF5483"/>
              </a:solidFill>
              <a:highlight>
                <a:srgbClr val="FFFFFF"/>
              </a:highlight>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66"/>
          <p:cNvSpPr txBox="1"/>
          <p:nvPr/>
        </p:nvSpPr>
        <p:spPr>
          <a:xfrm>
            <a:off x="517675" y="524350"/>
            <a:ext cx="3533700" cy="5541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0"/>
              </a:spcBef>
              <a:spcAft>
                <a:spcPts val="0"/>
              </a:spcAft>
              <a:buNone/>
            </a:pPr>
            <a:r>
              <a:rPr lang="en" sz="2400">
                <a:solidFill>
                  <a:srgbClr val="5F6368"/>
                </a:solidFill>
                <a:latin typeface="Open Sans"/>
                <a:ea typeface="Open Sans"/>
                <a:cs typeface="Open Sans"/>
                <a:sym typeface="Open Sans"/>
              </a:rPr>
              <a:t>Design System </a:t>
            </a:r>
            <a:endParaRPr sz="2400">
              <a:solidFill>
                <a:srgbClr val="5F6368"/>
              </a:solidFill>
              <a:latin typeface="Open Sans"/>
              <a:ea typeface="Open Sans"/>
              <a:cs typeface="Open Sans"/>
              <a:sym typeface="Open Sans"/>
            </a:endParaRPr>
          </a:p>
        </p:txBody>
      </p:sp>
      <p:pic>
        <p:nvPicPr>
          <p:cNvPr id="376" name="Google Shape;376;p66"/>
          <p:cNvPicPr preferRelativeResize="0"/>
          <p:nvPr/>
        </p:nvPicPr>
        <p:blipFill>
          <a:blip r:embed="rId3">
            <a:alphaModFix/>
          </a:blip>
          <a:stretch>
            <a:fillRect/>
          </a:stretch>
        </p:blipFill>
        <p:spPr>
          <a:xfrm>
            <a:off x="2796750" y="413863"/>
            <a:ext cx="6347249" cy="43157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7"/>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Pertimbangan Aksesibilitas</a:t>
            </a:r>
            <a:endParaRPr sz="2400">
              <a:solidFill>
                <a:srgbClr val="5F6368"/>
              </a:solidFill>
              <a:latin typeface="Open Sans"/>
              <a:ea typeface="Open Sans"/>
              <a:cs typeface="Open Sans"/>
              <a:sym typeface="Open Sans"/>
            </a:endParaRPr>
          </a:p>
        </p:txBody>
      </p:sp>
      <p:sp>
        <p:nvSpPr>
          <p:cNvPr id="382" name="Google Shape;382;p67"/>
          <p:cNvSpPr/>
          <p:nvPr/>
        </p:nvSpPr>
        <p:spPr>
          <a:xfrm>
            <a:off x="5176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67"/>
          <p:cNvSpPr txBox="1"/>
          <p:nvPr/>
        </p:nvSpPr>
        <p:spPr>
          <a:xfrm>
            <a:off x="711325" y="1917800"/>
            <a:ext cx="2049000" cy="164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00">
                <a:solidFill>
                  <a:schemeClr val="dk1"/>
                </a:solidFill>
                <a:latin typeface="Open Sans"/>
                <a:ea typeface="Open Sans"/>
                <a:cs typeface="Open Sans"/>
                <a:sym typeface="Open Sans"/>
              </a:rPr>
              <a:t>Menyediakan tampilan terjemahan pada tontonan untuk pengguna yang mengalami gangguan pendengaran dapat melihat pembicaraan adegan</a:t>
            </a:r>
            <a:endParaRPr sz="1200">
              <a:latin typeface="Open Sans"/>
              <a:ea typeface="Open Sans"/>
              <a:cs typeface="Open Sans"/>
              <a:sym typeface="Open Sans"/>
            </a:endParaRPr>
          </a:p>
        </p:txBody>
      </p:sp>
      <p:sp>
        <p:nvSpPr>
          <p:cNvPr id="384" name="Google Shape;384;p67"/>
          <p:cNvSpPr/>
          <p:nvPr/>
        </p:nvSpPr>
        <p:spPr>
          <a:xfrm>
            <a:off x="31752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67"/>
          <p:cNvSpPr txBox="1"/>
          <p:nvPr/>
        </p:nvSpPr>
        <p:spPr>
          <a:xfrm>
            <a:off x="3368925" y="1917800"/>
            <a:ext cx="2049000" cy="1218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00">
                <a:solidFill>
                  <a:schemeClr val="dk1"/>
                </a:solidFill>
                <a:latin typeface="Open Sans"/>
                <a:ea typeface="Open Sans"/>
                <a:cs typeface="Open Sans"/>
                <a:sym typeface="Open Sans"/>
              </a:rPr>
              <a:t>Membuat tampilan lebih didominasi dengan poster/trailer acara, agar pengguna mengenali acara tersebut</a:t>
            </a:r>
            <a:endParaRPr sz="1200">
              <a:solidFill>
                <a:srgbClr val="5F6368"/>
              </a:solidFill>
              <a:latin typeface="Open Sans"/>
              <a:ea typeface="Open Sans"/>
              <a:cs typeface="Open Sans"/>
              <a:sym typeface="Open Sans"/>
            </a:endParaRPr>
          </a:p>
        </p:txBody>
      </p:sp>
      <p:sp>
        <p:nvSpPr>
          <p:cNvPr id="386" name="Google Shape;386;p67"/>
          <p:cNvSpPr/>
          <p:nvPr/>
        </p:nvSpPr>
        <p:spPr>
          <a:xfrm>
            <a:off x="58328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67"/>
          <p:cNvSpPr txBox="1"/>
          <p:nvPr/>
        </p:nvSpPr>
        <p:spPr>
          <a:xfrm>
            <a:off x="6026525" y="1917800"/>
            <a:ext cx="2049000" cy="1218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00">
                <a:solidFill>
                  <a:schemeClr val="dk1"/>
                </a:solidFill>
                <a:latin typeface="Open Sans"/>
                <a:ea typeface="Open Sans"/>
                <a:cs typeface="Open Sans"/>
                <a:sym typeface="Open Sans"/>
              </a:rPr>
              <a:t>Menggunakan icon pada genre, agar tampilan lebih menarik dan pengguna dapat memilih acara sesuai yang diinginkan</a:t>
            </a:r>
            <a:endParaRPr sz="1200">
              <a:solidFill>
                <a:srgbClr val="5F6368"/>
              </a:solidFill>
              <a:latin typeface="Open Sans"/>
              <a:ea typeface="Open Sans"/>
              <a:cs typeface="Open Sans"/>
              <a:sym typeface="Open Sans"/>
            </a:endParaRPr>
          </a:p>
        </p:txBody>
      </p:sp>
      <p:sp>
        <p:nvSpPr>
          <p:cNvPr id="388" name="Google Shape;388;p67"/>
          <p:cNvSpPr/>
          <p:nvPr/>
        </p:nvSpPr>
        <p:spPr>
          <a:xfrm>
            <a:off x="1479175" y="1233971"/>
            <a:ext cx="513300" cy="513300"/>
          </a:xfrm>
          <a:prstGeom prst="ellipse">
            <a:avLst/>
          </a:prstGeom>
          <a:solidFill>
            <a:srgbClr val="10B98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389" name="Google Shape;389;p67"/>
          <p:cNvSpPr/>
          <p:nvPr/>
        </p:nvSpPr>
        <p:spPr>
          <a:xfrm>
            <a:off x="4136775" y="1233971"/>
            <a:ext cx="513300" cy="513300"/>
          </a:xfrm>
          <a:prstGeom prst="ellipse">
            <a:avLst/>
          </a:prstGeom>
          <a:solidFill>
            <a:srgbClr val="10B98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390" name="Google Shape;390;p67"/>
          <p:cNvSpPr/>
          <p:nvPr/>
        </p:nvSpPr>
        <p:spPr>
          <a:xfrm>
            <a:off x="6794375" y="1233971"/>
            <a:ext cx="513300" cy="513300"/>
          </a:xfrm>
          <a:prstGeom prst="ellipse">
            <a:avLst/>
          </a:prstGeom>
          <a:solidFill>
            <a:srgbClr val="10B98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8"/>
          <p:cNvSpPr txBox="1"/>
          <p:nvPr/>
        </p:nvSpPr>
        <p:spPr>
          <a:xfrm>
            <a:off x="517675" y="524350"/>
            <a:ext cx="7000800" cy="9789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0"/>
              </a:spcBef>
              <a:spcAft>
                <a:spcPts val="0"/>
              </a:spcAft>
              <a:buNone/>
            </a:pPr>
            <a:r>
              <a:rPr lang="en" sz="2400">
                <a:solidFill>
                  <a:srgbClr val="5F6368"/>
                </a:solidFill>
                <a:latin typeface="Open Sans"/>
                <a:ea typeface="Open Sans"/>
                <a:cs typeface="Open Sans"/>
                <a:sym typeface="Open Sans"/>
              </a:rPr>
              <a:t>High-fidelity</a:t>
            </a:r>
            <a:br>
              <a:rPr lang="en" sz="2400">
                <a:solidFill>
                  <a:srgbClr val="5F6368"/>
                </a:solidFill>
                <a:latin typeface="Open Sans"/>
                <a:ea typeface="Open Sans"/>
                <a:cs typeface="Open Sans"/>
                <a:sym typeface="Open Sans"/>
              </a:rPr>
            </a:br>
            <a:r>
              <a:rPr lang="en" sz="2400">
                <a:solidFill>
                  <a:srgbClr val="5F6368"/>
                </a:solidFill>
                <a:latin typeface="Open Sans"/>
                <a:ea typeface="Open Sans"/>
                <a:cs typeface="Open Sans"/>
                <a:sym typeface="Open Sans"/>
              </a:rPr>
              <a:t>prototype</a:t>
            </a:r>
            <a:endParaRPr sz="2400">
              <a:solidFill>
                <a:srgbClr val="5F6368"/>
              </a:solidFill>
              <a:latin typeface="Open Sans"/>
              <a:ea typeface="Open Sans"/>
              <a:cs typeface="Open Sans"/>
              <a:sym typeface="Open Sans"/>
            </a:endParaRPr>
          </a:p>
        </p:txBody>
      </p:sp>
      <p:sp>
        <p:nvSpPr>
          <p:cNvPr id="396" name="Google Shape;396;p68"/>
          <p:cNvSpPr txBox="1"/>
          <p:nvPr/>
        </p:nvSpPr>
        <p:spPr>
          <a:xfrm>
            <a:off x="532875" y="1793800"/>
            <a:ext cx="2224200" cy="7233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u="sng">
                <a:solidFill>
                  <a:schemeClr val="hlink"/>
                </a:solidFill>
                <a:latin typeface="Open Sans"/>
                <a:ea typeface="Open Sans"/>
                <a:cs typeface="Open Sans"/>
                <a:sym typeface="Open Sans"/>
                <a:hlinkClick r:id="rId3"/>
              </a:rPr>
              <a:t>Link ke high-fidelity prototype</a:t>
            </a:r>
            <a:endParaRPr>
              <a:latin typeface="Open Sans"/>
              <a:ea typeface="Open Sans"/>
              <a:cs typeface="Open Sans"/>
              <a:sym typeface="Open Sans"/>
            </a:endParaRPr>
          </a:p>
        </p:txBody>
      </p:sp>
      <p:pic>
        <p:nvPicPr>
          <p:cNvPr id="397" name="Google Shape;397;p68"/>
          <p:cNvPicPr preferRelativeResize="0"/>
          <p:nvPr/>
        </p:nvPicPr>
        <p:blipFill>
          <a:blip r:embed="rId4">
            <a:alphaModFix/>
          </a:blip>
          <a:stretch>
            <a:fillRect/>
          </a:stretch>
        </p:blipFill>
        <p:spPr>
          <a:xfrm>
            <a:off x="4214270" y="-1"/>
            <a:ext cx="4929731"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B5CF6"/>
        </a:solidFill>
      </p:bgPr>
    </p:bg>
    <p:spTree>
      <p:nvGrpSpPr>
        <p:cNvPr id="401" name="Shape 401"/>
        <p:cNvGrpSpPr/>
        <p:nvPr/>
      </p:nvGrpSpPr>
      <p:grpSpPr>
        <a:xfrm>
          <a:off x="0" y="0"/>
          <a:ext cx="0" cy="0"/>
          <a:chOff x="0" y="0"/>
          <a:chExt cx="0" cy="0"/>
        </a:xfrm>
      </p:grpSpPr>
      <p:sp>
        <p:nvSpPr>
          <p:cNvPr id="402" name="Google Shape;402;p69"/>
          <p:cNvSpPr txBox="1"/>
          <p:nvPr/>
        </p:nvSpPr>
        <p:spPr>
          <a:xfrm>
            <a:off x="3721275" y="1886850"/>
            <a:ext cx="3990000" cy="1369800"/>
          </a:xfrm>
          <a:prstGeom prst="rect">
            <a:avLst/>
          </a:prstGeom>
          <a:noFill/>
          <a:ln>
            <a:noFill/>
          </a:ln>
        </p:spPr>
        <p:txBody>
          <a:bodyPr anchorCtr="0" anchor="ctr" bIns="91425" lIns="91425" spcFirstLastPara="1" rIns="91425" wrap="square" tIns="91425">
            <a:no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Usability Study Plan</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Insight Hasil Test</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Modifikasi Desain Berdasarkan Insight</a:t>
            </a:r>
            <a:endParaRPr>
              <a:solidFill>
                <a:srgbClr val="FFFFFF"/>
              </a:solidFill>
              <a:latin typeface="Open Sans"/>
              <a:ea typeface="Open Sans"/>
              <a:cs typeface="Open Sans"/>
              <a:sym typeface="Open Sans"/>
            </a:endParaRPr>
          </a:p>
        </p:txBody>
      </p:sp>
      <p:sp>
        <p:nvSpPr>
          <p:cNvPr id="403" name="Google Shape;403;p69"/>
          <p:cNvSpPr txBox="1"/>
          <p:nvPr/>
        </p:nvSpPr>
        <p:spPr>
          <a:xfrm>
            <a:off x="-468875" y="2082300"/>
            <a:ext cx="3704400" cy="9789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UX Research &amp;</a:t>
            </a:r>
            <a:br>
              <a:rPr lang="en" sz="2400">
                <a:solidFill>
                  <a:srgbClr val="FFFFFF"/>
                </a:solidFill>
                <a:latin typeface="Open Sans"/>
                <a:ea typeface="Open Sans"/>
                <a:cs typeface="Open Sans"/>
                <a:sym typeface="Open Sans"/>
              </a:rPr>
            </a:br>
            <a:r>
              <a:rPr lang="en" sz="2400">
                <a:solidFill>
                  <a:srgbClr val="FFFFFF"/>
                </a:solidFill>
                <a:latin typeface="Open Sans"/>
                <a:ea typeface="Open Sans"/>
                <a:cs typeface="Open Sans"/>
                <a:sym typeface="Open Sans"/>
              </a:rPr>
              <a:t>Testing </a:t>
            </a:r>
            <a:endParaRPr sz="2400">
              <a:solidFill>
                <a:srgbClr val="FFFFFF"/>
              </a:solidFill>
              <a:latin typeface="Open Sans"/>
              <a:ea typeface="Open Sans"/>
              <a:cs typeface="Open Sans"/>
              <a:sym typeface="Open Sans"/>
            </a:endParaRPr>
          </a:p>
        </p:txBody>
      </p:sp>
      <p:cxnSp>
        <p:nvCxnSpPr>
          <p:cNvPr id="404" name="Google Shape;404;p69"/>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43"/>
          <p:cNvSpPr txBox="1"/>
          <p:nvPr/>
        </p:nvSpPr>
        <p:spPr>
          <a:xfrm>
            <a:off x="1322013" y="1462750"/>
            <a:ext cx="7127700" cy="1246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2D3E50"/>
                </a:solidFill>
                <a:latin typeface="Open Sans SemiBold"/>
                <a:ea typeface="Open Sans SemiBold"/>
                <a:cs typeface="Open Sans SemiBold"/>
                <a:sym typeface="Open Sans SemiBold"/>
              </a:rPr>
              <a:t>Masalah</a:t>
            </a:r>
            <a:r>
              <a:rPr lang="en">
                <a:solidFill>
                  <a:srgbClr val="2D3E50"/>
                </a:solidFill>
                <a:latin typeface="Open Sans SemiBold"/>
                <a:ea typeface="Open Sans SemiBold"/>
                <a:cs typeface="Open Sans SemiBold"/>
                <a:sym typeface="Open Sans SemiBold"/>
              </a:rPr>
              <a:t>: </a:t>
            </a:r>
            <a:endParaRPr>
              <a:solidFill>
                <a:srgbClr val="2D3E50"/>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 sz="1200">
                <a:solidFill>
                  <a:srgbClr val="5F6368"/>
                </a:solidFill>
                <a:latin typeface="Open Sans"/>
                <a:ea typeface="Open Sans"/>
                <a:cs typeface="Open Sans"/>
                <a:sym typeface="Open Sans"/>
              </a:rPr>
              <a:t>1. Kualitas video menurun saat jaringan sedang lemah</a:t>
            </a:r>
            <a:br>
              <a:rPr lang="en" sz="1200">
                <a:solidFill>
                  <a:srgbClr val="5F6368"/>
                </a:solidFill>
                <a:latin typeface="Open Sans"/>
                <a:ea typeface="Open Sans"/>
                <a:cs typeface="Open Sans"/>
                <a:sym typeface="Open Sans"/>
              </a:rPr>
            </a:br>
            <a:r>
              <a:rPr lang="en" sz="1200">
                <a:solidFill>
                  <a:srgbClr val="5F6368"/>
                </a:solidFill>
                <a:latin typeface="Open Sans"/>
                <a:ea typeface="Open Sans"/>
                <a:cs typeface="Open Sans"/>
                <a:sym typeface="Open Sans"/>
              </a:rPr>
              <a:t>2. Terjemahan pada video ada yang tidak tersedia</a:t>
            </a:r>
            <a:endParaRPr sz="1200">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rPr lang="en" sz="1200">
                <a:solidFill>
                  <a:srgbClr val="5F6368"/>
                </a:solidFill>
                <a:latin typeface="Open Sans"/>
                <a:ea typeface="Open Sans"/>
                <a:cs typeface="Open Sans"/>
                <a:sym typeface="Open Sans"/>
              </a:rPr>
              <a:t>3. Film/series kurang lengkap atau tidak update</a:t>
            </a:r>
            <a:endParaRPr sz="1200">
              <a:solidFill>
                <a:srgbClr val="5F6368"/>
              </a:solidFill>
              <a:latin typeface="Open Sans"/>
              <a:ea typeface="Open Sans"/>
              <a:cs typeface="Open Sans"/>
              <a:sym typeface="Open Sans"/>
            </a:endParaRPr>
          </a:p>
        </p:txBody>
      </p:sp>
      <p:sp>
        <p:nvSpPr>
          <p:cNvPr id="158" name="Google Shape;158;p43"/>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Ringkasan Project </a:t>
            </a:r>
            <a:endParaRPr sz="2400">
              <a:solidFill>
                <a:srgbClr val="5F6368"/>
              </a:solidFill>
              <a:latin typeface="Open Sans"/>
              <a:ea typeface="Open Sans"/>
              <a:cs typeface="Open Sans"/>
              <a:sym typeface="Open Sans"/>
            </a:endParaRPr>
          </a:p>
        </p:txBody>
      </p:sp>
      <p:sp>
        <p:nvSpPr>
          <p:cNvPr id="159" name="Google Shape;159;p43"/>
          <p:cNvSpPr/>
          <p:nvPr/>
        </p:nvSpPr>
        <p:spPr>
          <a:xfrm>
            <a:off x="694288" y="1462750"/>
            <a:ext cx="513300" cy="513300"/>
          </a:xfrm>
          <a:prstGeom prst="ellipse">
            <a:avLst/>
          </a:prstGeom>
          <a:solidFill>
            <a:srgbClr val="2D3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3"/>
          <p:cNvSpPr txBox="1"/>
          <p:nvPr/>
        </p:nvSpPr>
        <p:spPr>
          <a:xfrm>
            <a:off x="1411613" y="3083625"/>
            <a:ext cx="7038000" cy="9696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2D3E50"/>
                </a:solidFill>
                <a:latin typeface="Open Sans SemiBold"/>
                <a:ea typeface="Open Sans SemiBold"/>
                <a:cs typeface="Open Sans SemiBold"/>
                <a:sym typeface="Open Sans SemiBold"/>
              </a:rPr>
              <a:t>Tujuan</a:t>
            </a:r>
            <a:r>
              <a:rPr lang="en">
                <a:solidFill>
                  <a:srgbClr val="2D3E50"/>
                </a:solidFill>
                <a:latin typeface="Open Sans SemiBold"/>
                <a:ea typeface="Open Sans SemiBold"/>
                <a:cs typeface="Open Sans SemiBold"/>
                <a:sym typeface="Open Sans SemiBold"/>
              </a:rPr>
              <a:t>: </a:t>
            </a:r>
            <a:endParaRPr>
              <a:solidFill>
                <a:srgbClr val="2D3E50"/>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Merancang aplikasi untuk streaming secara online agar pengguna dapat menikmati acara sesuai keinginannya, dan dapat dinikmati ketika sedang offline</a:t>
            </a:r>
            <a:endParaRPr sz="1200">
              <a:solidFill>
                <a:srgbClr val="5F6368"/>
              </a:solidFill>
              <a:latin typeface="Open Sans"/>
              <a:ea typeface="Open Sans"/>
              <a:cs typeface="Open Sans"/>
              <a:sym typeface="Open Sans"/>
            </a:endParaRPr>
          </a:p>
        </p:txBody>
      </p:sp>
      <p:sp>
        <p:nvSpPr>
          <p:cNvPr id="161" name="Google Shape;161;p43"/>
          <p:cNvSpPr/>
          <p:nvPr/>
        </p:nvSpPr>
        <p:spPr>
          <a:xfrm>
            <a:off x="694288" y="3136275"/>
            <a:ext cx="513300" cy="513300"/>
          </a:xfrm>
          <a:prstGeom prst="ellipse">
            <a:avLst/>
          </a:prstGeom>
          <a:solidFill>
            <a:srgbClr val="2D3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43"/>
          <p:cNvSpPr/>
          <p:nvPr/>
        </p:nvSpPr>
        <p:spPr>
          <a:xfrm>
            <a:off x="806500" y="3255800"/>
            <a:ext cx="288875" cy="274249"/>
          </a:xfrm>
          <a:custGeom>
            <a:rect b="b" l="l" r="r" t="t"/>
            <a:pathLst>
              <a:path extrusionOk="0" h="993" w="1045">
                <a:moveTo>
                  <a:pt x="522" y="798"/>
                </a:moveTo>
                <a:lnTo>
                  <a:pt x="844" y="992"/>
                </a:lnTo>
                <a:lnTo>
                  <a:pt x="759" y="626"/>
                </a:lnTo>
                <a:lnTo>
                  <a:pt x="1044" y="378"/>
                </a:lnTo>
                <a:lnTo>
                  <a:pt x="669" y="347"/>
                </a:lnTo>
                <a:lnTo>
                  <a:pt x="522" y="0"/>
                </a:lnTo>
                <a:lnTo>
                  <a:pt x="375" y="347"/>
                </a:lnTo>
                <a:lnTo>
                  <a:pt x="0" y="378"/>
                </a:lnTo>
                <a:lnTo>
                  <a:pt x="285" y="626"/>
                </a:lnTo>
                <a:lnTo>
                  <a:pt x="200" y="992"/>
                </a:lnTo>
                <a:lnTo>
                  <a:pt x="522" y="798"/>
                </a:lnTo>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63" name="Google Shape;163;p43"/>
          <p:cNvSpPr/>
          <p:nvPr/>
        </p:nvSpPr>
        <p:spPr>
          <a:xfrm>
            <a:off x="817088" y="1585551"/>
            <a:ext cx="267700" cy="267700"/>
          </a:xfrm>
          <a:custGeom>
            <a:rect b="b" l="l" r="r" t="t"/>
            <a:pathLst>
              <a:path extrusionOk="0" h="209550" w="209550">
                <a:moveTo>
                  <a:pt x="115315" y="52353"/>
                </a:moveTo>
                <a:lnTo>
                  <a:pt x="115315" y="115315"/>
                </a:lnTo>
                <a:lnTo>
                  <a:pt x="94235" y="115315"/>
                </a:lnTo>
                <a:lnTo>
                  <a:pt x="94235" y="52353"/>
                </a:lnTo>
                <a:close/>
                <a:moveTo>
                  <a:pt x="115315" y="136256"/>
                </a:moveTo>
                <a:lnTo>
                  <a:pt x="115315" y="157197"/>
                </a:lnTo>
                <a:lnTo>
                  <a:pt x="94235" y="157197"/>
                </a:lnTo>
                <a:lnTo>
                  <a:pt x="94235" y="136256"/>
                </a:lnTo>
                <a:close/>
                <a:moveTo>
                  <a:pt x="104705" y="0"/>
                </a:moveTo>
                <a:lnTo>
                  <a:pt x="99400" y="140"/>
                </a:lnTo>
                <a:lnTo>
                  <a:pt x="94095" y="558"/>
                </a:lnTo>
                <a:lnTo>
                  <a:pt x="88790" y="1256"/>
                </a:lnTo>
                <a:lnTo>
                  <a:pt x="83625" y="2094"/>
                </a:lnTo>
                <a:lnTo>
                  <a:pt x="78599" y="3351"/>
                </a:lnTo>
                <a:lnTo>
                  <a:pt x="73573" y="4747"/>
                </a:lnTo>
                <a:lnTo>
                  <a:pt x="68687" y="6422"/>
                </a:lnTo>
                <a:lnTo>
                  <a:pt x="63940" y="8237"/>
                </a:lnTo>
                <a:lnTo>
                  <a:pt x="59333" y="10331"/>
                </a:lnTo>
                <a:lnTo>
                  <a:pt x="54866" y="12704"/>
                </a:lnTo>
                <a:lnTo>
                  <a:pt x="50398" y="15217"/>
                </a:lnTo>
                <a:lnTo>
                  <a:pt x="46210" y="17870"/>
                </a:lnTo>
                <a:lnTo>
                  <a:pt x="42022" y="20801"/>
                </a:lnTo>
                <a:lnTo>
                  <a:pt x="38113" y="23873"/>
                </a:lnTo>
                <a:lnTo>
                  <a:pt x="34343" y="27223"/>
                </a:lnTo>
                <a:lnTo>
                  <a:pt x="30714" y="30714"/>
                </a:lnTo>
                <a:lnTo>
                  <a:pt x="27223" y="34343"/>
                </a:lnTo>
                <a:lnTo>
                  <a:pt x="23873" y="38113"/>
                </a:lnTo>
                <a:lnTo>
                  <a:pt x="20801" y="42161"/>
                </a:lnTo>
                <a:lnTo>
                  <a:pt x="17870" y="46210"/>
                </a:lnTo>
                <a:lnTo>
                  <a:pt x="15217" y="50398"/>
                </a:lnTo>
                <a:lnTo>
                  <a:pt x="12704" y="54866"/>
                </a:lnTo>
                <a:lnTo>
                  <a:pt x="10331" y="59333"/>
                </a:lnTo>
                <a:lnTo>
                  <a:pt x="8237" y="63940"/>
                </a:lnTo>
                <a:lnTo>
                  <a:pt x="6282" y="68826"/>
                </a:lnTo>
                <a:lnTo>
                  <a:pt x="4747" y="73573"/>
                </a:lnTo>
                <a:lnTo>
                  <a:pt x="3351" y="78599"/>
                </a:lnTo>
                <a:lnTo>
                  <a:pt x="2094" y="83625"/>
                </a:lnTo>
                <a:lnTo>
                  <a:pt x="1256" y="88790"/>
                </a:lnTo>
                <a:lnTo>
                  <a:pt x="558" y="94095"/>
                </a:lnTo>
                <a:lnTo>
                  <a:pt x="140" y="99400"/>
                </a:lnTo>
                <a:lnTo>
                  <a:pt x="0" y="104845"/>
                </a:lnTo>
                <a:lnTo>
                  <a:pt x="140" y="110150"/>
                </a:lnTo>
                <a:lnTo>
                  <a:pt x="558" y="115455"/>
                </a:lnTo>
                <a:lnTo>
                  <a:pt x="1256" y="120760"/>
                </a:lnTo>
                <a:lnTo>
                  <a:pt x="2094" y="125925"/>
                </a:lnTo>
                <a:lnTo>
                  <a:pt x="3351" y="130951"/>
                </a:lnTo>
                <a:lnTo>
                  <a:pt x="4747" y="135977"/>
                </a:lnTo>
                <a:lnTo>
                  <a:pt x="6282" y="140863"/>
                </a:lnTo>
                <a:lnTo>
                  <a:pt x="8237" y="145610"/>
                </a:lnTo>
                <a:lnTo>
                  <a:pt x="10331" y="150217"/>
                </a:lnTo>
                <a:lnTo>
                  <a:pt x="12704" y="154684"/>
                </a:lnTo>
                <a:lnTo>
                  <a:pt x="15217" y="159152"/>
                </a:lnTo>
                <a:lnTo>
                  <a:pt x="17870" y="163340"/>
                </a:lnTo>
                <a:lnTo>
                  <a:pt x="20801" y="167528"/>
                </a:lnTo>
                <a:lnTo>
                  <a:pt x="23873" y="171437"/>
                </a:lnTo>
                <a:lnTo>
                  <a:pt x="27223" y="175207"/>
                </a:lnTo>
                <a:lnTo>
                  <a:pt x="30714" y="178836"/>
                </a:lnTo>
                <a:lnTo>
                  <a:pt x="34343" y="182327"/>
                </a:lnTo>
                <a:lnTo>
                  <a:pt x="38113" y="185677"/>
                </a:lnTo>
                <a:lnTo>
                  <a:pt x="42022" y="188749"/>
                </a:lnTo>
                <a:lnTo>
                  <a:pt x="46210" y="191680"/>
                </a:lnTo>
                <a:lnTo>
                  <a:pt x="50398" y="194333"/>
                </a:lnTo>
                <a:lnTo>
                  <a:pt x="54866" y="196846"/>
                </a:lnTo>
                <a:lnTo>
                  <a:pt x="59333" y="199219"/>
                </a:lnTo>
                <a:lnTo>
                  <a:pt x="63940" y="201313"/>
                </a:lnTo>
                <a:lnTo>
                  <a:pt x="68687" y="203268"/>
                </a:lnTo>
                <a:lnTo>
                  <a:pt x="73573" y="204803"/>
                </a:lnTo>
                <a:lnTo>
                  <a:pt x="78599" y="206199"/>
                </a:lnTo>
                <a:lnTo>
                  <a:pt x="83625" y="207456"/>
                </a:lnTo>
                <a:lnTo>
                  <a:pt x="88790" y="208294"/>
                </a:lnTo>
                <a:lnTo>
                  <a:pt x="94095" y="208992"/>
                </a:lnTo>
                <a:lnTo>
                  <a:pt x="99400" y="209410"/>
                </a:lnTo>
                <a:lnTo>
                  <a:pt x="104705" y="209550"/>
                </a:lnTo>
                <a:lnTo>
                  <a:pt x="110150" y="209410"/>
                </a:lnTo>
                <a:lnTo>
                  <a:pt x="115455" y="208992"/>
                </a:lnTo>
                <a:lnTo>
                  <a:pt x="120760" y="208294"/>
                </a:lnTo>
                <a:lnTo>
                  <a:pt x="125925" y="207456"/>
                </a:lnTo>
                <a:lnTo>
                  <a:pt x="130951" y="206199"/>
                </a:lnTo>
                <a:lnTo>
                  <a:pt x="135977" y="204803"/>
                </a:lnTo>
                <a:lnTo>
                  <a:pt x="140724" y="203268"/>
                </a:lnTo>
                <a:lnTo>
                  <a:pt x="145610" y="201313"/>
                </a:lnTo>
                <a:lnTo>
                  <a:pt x="150217" y="199219"/>
                </a:lnTo>
                <a:lnTo>
                  <a:pt x="154684" y="196846"/>
                </a:lnTo>
                <a:lnTo>
                  <a:pt x="159152" y="194333"/>
                </a:lnTo>
                <a:lnTo>
                  <a:pt x="163340" y="191680"/>
                </a:lnTo>
                <a:lnTo>
                  <a:pt x="167389" y="188749"/>
                </a:lnTo>
                <a:lnTo>
                  <a:pt x="171437" y="185677"/>
                </a:lnTo>
                <a:lnTo>
                  <a:pt x="175207" y="182327"/>
                </a:lnTo>
                <a:lnTo>
                  <a:pt x="178836" y="178836"/>
                </a:lnTo>
                <a:lnTo>
                  <a:pt x="182327" y="175207"/>
                </a:lnTo>
                <a:lnTo>
                  <a:pt x="185677" y="171437"/>
                </a:lnTo>
                <a:lnTo>
                  <a:pt x="188749" y="167528"/>
                </a:lnTo>
                <a:lnTo>
                  <a:pt x="191680" y="163340"/>
                </a:lnTo>
                <a:lnTo>
                  <a:pt x="194333" y="159152"/>
                </a:lnTo>
                <a:lnTo>
                  <a:pt x="196846" y="154684"/>
                </a:lnTo>
                <a:lnTo>
                  <a:pt x="199219" y="150217"/>
                </a:lnTo>
                <a:lnTo>
                  <a:pt x="201313" y="145610"/>
                </a:lnTo>
                <a:lnTo>
                  <a:pt x="203128" y="140863"/>
                </a:lnTo>
                <a:lnTo>
                  <a:pt x="204803" y="135977"/>
                </a:lnTo>
                <a:lnTo>
                  <a:pt x="206199" y="130951"/>
                </a:lnTo>
                <a:lnTo>
                  <a:pt x="207456" y="125925"/>
                </a:lnTo>
                <a:lnTo>
                  <a:pt x="208294" y="120760"/>
                </a:lnTo>
                <a:lnTo>
                  <a:pt x="208992" y="115455"/>
                </a:lnTo>
                <a:lnTo>
                  <a:pt x="209410" y="110150"/>
                </a:lnTo>
                <a:lnTo>
                  <a:pt x="209550" y="104845"/>
                </a:lnTo>
                <a:lnTo>
                  <a:pt x="209410" y="99400"/>
                </a:lnTo>
                <a:lnTo>
                  <a:pt x="208992" y="94095"/>
                </a:lnTo>
                <a:lnTo>
                  <a:pt x="208294" y="88790"/>
                </a:lnTo>
                <a:lnTo>
                  <a:pt x="207456" y="83625"/>
                </a:lnTo>
                <a:lnTo>
                  <a:pt x="206199" y="78599"/>
                </a:lnTo>
                <a:lnTo>
                  <a:pt x="204803" y="73573"/>
                </a:lnTo>
                <a:lnTo>
                  <a:pt x="203128" y="68826"/>
                </a:lnTo>
                <a:lnTo>
                  <a:pt x="201313" y="63940"/>
                </a:lnTo>
                <a:lnTo>
                  <a:pt x="199219" y="59333"/>
                </a:lnTo>
                <a:lnTo>
                  <a:pt x="196846" y="54866"/>
                </a:lnTo>
                <a:lnTo>
                  <a:pt x="194333" y="50398"/>
                </a:lnTo>
                <a:lnTo>
                  <a:pt x="191680" y="46210"/>
                </a:lnTo>
                <a:lnTo>
                  <a:pt x="188749" y="42161"/>
                </a:lnTo>
                <a:lnTo>
                  <a:pt x="185677" y="38113"/>
                </a:lnTo>
                <a:lnTo>
                  <a:pt x="182327" y="34343"/>
                </a:lnTo>
                <a:lnTo>
                  <a:pt x="178836" y="30714"/>
                </a:lnTo>
                <a:lnTo>
                  <a:pt x="175207" y="27223"/>
                </a:lnTo>
                <a:lnTo>
                  <a:pt x="171437" y="23873"/>
                </a:lnTo>
                <a:lnTo>
                  <a:pt x="167389" y="20801"/>
                </a:lnTo>
                <a:lnTo>
                  <a:pt x="163340" y="17870"/>
                </a:lnTo>
                <a:lnTo>
                  <a:pt x="159152" y="15217"/>
                </a:lnTo>
                <a:lnTo>
                  <a:pt x="154684" y="12704"/>
                </a:lnTo>
                <a:lnTo>
                  <a:pt x="150217" y="10331"/>
                </a:lnTo>
                <a:lnTo>
                  <a:pt x="145610" y="8237"/>
                </a:lnTo>
                <a:lnTo>
                  <a:pt x="140724" y="6422"/>
                </a:lnTo>
                <a:lnTo>
                  <a:pt x="135977" y="4747"/>
                </a:lnTo>
                <a:lnTo>
                  <a:pt x="130951" y="3351"/>
                </a:lnTo>
                <a:lnTo>
                  <a:pt x="125925" y="2094"/>
                </a:lnTo>
                <a:lnTo>
                  <a:pt x="120760" y="1256"/>
                </a:lnTo>
                <a:lnTo>
                  <a:pt x="115455" y="558"/>
                </a:lnTo>
                <a:lnTo>
                  <a:pt x="110150" y="140"/>
                </a:lnTo>
                <a:lnTo>
                  <a:pt x="1047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70"/>
          <p:cNvSpPr txBox="1"/>
          <p:nvPr/>
        </p:nvSpPr>
        <p:spPr>
          <a:xfrm>
            <a:off x="507450" y="304975"/>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Usability Study Plan</a:t>
            </a:r>
            <a:endParaRPr sz="2400">
              <a:solidFill>
                <a:srgbClr val="5F6368"/>
              </a:solidFill>
              <a:latin typeface="Open Sans"/>
              <a:ea typeface="Open Sans"/>
              <a:cs typeface="Open Sans"/>
              <a:sym typeface="Open Sans"/>
            </a:endParaRPr>
          </a:p>
        </p:txBody>
      </p:sp>
      <p:pic>
        <p:nvPicPr>
          <p:cNvPr id="410" name="Google Shape;410;p70"/>
          <p:cNvPicPr preferRelativeResize="0"/>
          <p:nvPr/>
        </p:nvPicPr>
        <p:blipFill>
          <a:blip r:embed="rId3">
            <a:alphaModFix/>
          </a:blip>
          <a:stretch>
            <a:fillRect/>
          </a:stretch>
        </p:blipFill>
        <p:spPr>
          <a:xfrm>
            <a:off x="274275" y="859075"/>
            <a:ext cx="4147575" cy="4147575"/>
          </a:xfrm>
          <a:prstGeom prst="rect">
            <a:avLst/>
          </a:prstGeom>
          <a:noFill/>
          <a:ln>
            <a:noFill/>
          </a:ln>
        </p:spPr>
      </p:pic>
      <p:pic>
        <p:nvPicPr>
          <p:cNvPr id="411" name="Google Shape;411;p70"/>
          <p:cNvPicPr preferRelativeResize="0"/>
          <p:nvPr/>
        </p:nvPicPr>
        <p:blipFill>
          <a:blip r:embed="rId4">
            <a:alphaModFix/>
          </a:blip>
          <a:stretch>
            <a:fillRect/>
          </a:stretch>
        </p:blipFill>
        <p:spPr>
          <a:xfrm>
            <a:off x="4421850" y="1001250"/>
            <a:ext cx="4447875" cy="37291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71"/>
          <p:cNvSpPr txBox="1"/>
          <p:nvPr/>
        </p:nvSpPr>
        <p:spPr>
          <a:xfrm>
            <a:off x="384750" y="524350"/>
            <a:ext cx="2473500" cy="5541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0"/>
              </a:spcBef>
              <a:spcAft>
                <a:spcPts val="0"/>
              </a:spcAft>
              <a:buNone/>
            </a:pPr>
            <a:r>
              <a:rPr lang="en" sz="2400">
                <a:solidFill>
                  <a:srgbClr val="5F6368"/>
                </a:solidFill>
                <a:latin typeface="Open Sans"/>
                <a:ea typeface="Open Sans"/>
                <a:cs typeface="Open Sans"/>
                <a:sym typeface="Open Sans"/>
              </a:rPr>
              <a:t>Affinity Diagram </a:t>
            </a:r>
            <a:endParaRPr sz="2400">
              <a:solidFill>
                <a:srgbClr val="5F6368"/>
              </a:solidFill>
              <a:latin typeface="Open Sans"/>
              <a:ea typeface="Open Sans"/>
              <a:cs typeface="Open Sans"/>
              <a:sym typeface="Open Sans"/>
            </a:endParaRPr>
          </a:p>
        </p:txBody>
      </p:sp>
      <p:sp>
        <p:nvSpPr>
          <p:cNvPr id="417" name="Google Shape;417;p71"/>
          <p:cNvSpPr txBox="1"/>
          <p:nvPr/>
        </p:nvSpPr>
        <p:spPr>
          <a:xfrm>
            <a:off x="517675" y="4258175"/>
            <a:ext cx="2224200" cy="4002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u="sng">
                <a:solidFill>
                  <a:schemeClr val="hlink"/>
                </a:solidFill>
                <a:latin typeface="Open Sans"/>
                <a:ea typeface="Open Sans"/>
                <a:cs typeface="Open Sans"/>
                <a:sym typeface="Open Sans"/>
                <a:hlinkClick r:id="rId3"/>
              </a:rPr>
              <a:t>Link ke Affinity Diagram</a:t>
            </a:r>
            <a:endParaRPr>
              <a:latin typeface="Open Sans"/>
              <a:ea typeface="Open Sans"/>
              <a:cs typeface="Open Sans"/>
              <a:sym typeface="Open Sans"/>
            </a:endParaRPr>
          </a:p>
        </p:txBody>
      </p:sp>
      <p:pic>
        <p:nvPicPr>
          <p:cNvPr id="418" name="Google Shape;418;p71"/>
          <p:cNvPicPr preferRelativeResize="0"/>
          <p:nvPr/>
        </p:nvPicPr>
        <p:blipFill>
          <a:blip r:embed="rId4">
            <a:alphaModFix/>
          </a:blip>
          <a:stretch>
            <a:fillRect/>
          </a:stretch>
        </p:blipFill>
        <p:spPr>
          <a:xfrm>
            <a:off x="2858324" y="803625"/>
            <a:ext cx="6285674" cy="35362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72"/>
          <p:cNvSpPr txBox="1"/>
          <p:nvPr/>
        </p:nvSpPr>
        <p:spPr>
          <a:xfrm>
            <a:off x="517675" y="4481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Usability study: Insight</a:t>
            </a:r>
            <a:endParaRPr sz="2400">
              <a:solidFill>
                <a:srgbClr val="5F6368"/>
              </a:solidFill>
              <a:latin typeface="Open Sans"/>
              <a:ea typeface="Open Sans"/>
              <a:cs typeface="Open Sans"/>
              <a:sym typeface="Open Sans"/>
            </a:endParaRPr>
          </a:p>
        </p:txBody>
      </p:sp>
      <p:sp>
        <p:nvSpPr>
          <p:cNvPr id="424" name="Google Shape;424;p72"/>
          <p:cNvSpPr txBox="1"/>
          <p:nvPr/>
        </p:nvSpPr>
        <p:spPr>
          <a:xfrm>
            <a:off x="532875" y="1050575"/>
            <a:ext cx="7873500" cy="8958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Usability Study dilakukan secara Unmoderated yang bertujuan untuk mengetahui seberapa mudah alur streaming acara online dengan jumlah partisipan 12 pecinta film/series.</a:t>
            </a:r>
            <a:endParaRPr>
              <a:solidFill>
                <a:srgbClr val="5F6368"/>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5F6368"/>
              </a:solidFill>
              <a:latin typeface="Open Sans"/>
              <a:ea typeface="Open Sans"/>
              <a:cs typeface="Open Sans"/>
              <a:sym typeface="Open Sans"/>
            </a:endParaRPr>
          </a:p>
        </p:txBody>
      </p:sp>
      <p:sp>
        <p:nvSpPr>
          <p:cNvPr id="425" name="Google Shape;425;p72"/>
          <p:cNvSpPr txBox="1"/>
          <p:nvPr/>
        </p:nvSpPr>
        <p:spPr>
          <a:xfrm>
            <a:off x="456675" y="2022575"/>
            <a:ext cx="3336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8B5CF6"/>
                </a:solidFill>
                <a:latin typeface="Open Sans"/>
                <a:ea typeface="Open Sans"/>
                <a:cs typeface="Open Sans"/>
                <a:sym typeface="Open Sans"/>
              </a:rPr>
              <a:t>Insight</a:t>
            </a:r>
            <a:endParaRPr b="1">
              <a:solidFill>
                <a:srgbClr val="8B5CF6"/>
              </a:solidFill>
            </a:endParaRPr>
          </a:p>
        </p:txBody>
      </p:sp>
      <p:sp>
        <p:nvSpPr>
          <p:cNvPr id="426" name="Google Shape;426;p72"/>
          <p:cNvSpPr/>
          <p:nvPr/>
        </p:nvSpPr>
        <p:spPr>
          <a:xfrm>
            <a:off x="456675" y="2422775"/>
            <a:ext cx="7949700" cy="2063700"/>
          </a:xfrm>
          <a:prstGeom prst="rect">
            <a:avLst/>
          </a:prstGeom>
          <a:solidFill>
            <a:srgbClr val="FAF8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72"/>
          <p:cNvSpPr txBox="1"/>
          <p:nvPr/>
        </p:nvSpPr>
        <p:spPr>
          <a:xfrm>
            <a:off x="963300" y="2568500"/>
            <a:ext cx="7234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5F6368"/>
                </a:solidFill>
                <a:latin typeface="Open Sans"/>
                <a:ea typeface="Open Sans"/>
                <a:cs typeface="Open Sans"/>
                <a:sym typeface="Open Sans"/>
              </a:rPr>
              <a:t>Ternyata pengguna ingin halaman rating agar dibuat dan dapat diakses.</a:t>
            </a:r>
            <a:endParaRPr>
              <a:solidFill>
                <a:srgbClr val="5F6368"/>
              </a:solidFill>
              <a:latin typeface="Open Sans"/>
              <a:ea typeface="Open Sans"/>
              <a:cs typeface="Open Sans"/>
              <a:sym typeface="Open Sans"/>
            </a:endParaRPr>
          </a:p>
        </p:txBody>
      </p:sp>
      <p:sp>
        <p:nvSpPr>
          <p:cNvPr id="428" name="Google Shape;428;p72"/>
          <p:cNvSpPr/>
          <p:nvPr/>
        </p:nvSpPr>
        <p:spPr>
          <a:xfrm>
            <a:off x="650325" y="2631198"/>
            <a:ext cx="274800" cy="274800"/>
          </a:xfrm>
          <a:prstGeom prst="ellipse">
            <a:avLst/>
          </a:prstGeom>
          <a:solidFill>
            <a:srgbClr val="8B5CF6"/>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429" name="Google Shape;429;p72"/>
          <p:cNvSpPr txBox="1"/>
          <p:nvPr/>
        </p:nvSpPr>
        <p:spPr>
          <a:xfrm>
            <a:off x="963300" y="3198325"/>
            <a:ext cx="7443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5F6368"/>
                </a:solidFill>
                <a:latin typeface="Open Sans"/>
                <a:ea typeface="Open Sans"/>
                <a:cs typeface="Open Sans"/>
                <a:sym typeface="Open Sans"/>
              </a:rPr>
              <a:t>Ternyata pengguna ingin pada tiap halaman untuk memadukan warna tiap komponen.</a:t>
            </a:r>
            <a:endParaRPr>
              <a:solidFill>
                <a:srgbClr val="5F6368"/>
              </a:solidFill>
              <a:latin typeface="Open Sans"/>
              <a:ea typeface="Open Sans"/>
              <a:cs typeface="Open Sans"/>
              <a:sym typeface="Open Sans"/>
            </a:endParaRPr>
          </a:p>
        </p:txBody>
      </p:sp>
      <p:sp>
        <p:nvSpPr>
          <p:cNvPr id="430" name="Google Shape;430;p72"/>
          <p:cNvSpPr/>
          <p:nvPr/>
        </p:nvSpPr>
        <p:spPr>
          <a:xfrm>
            <a:off x="650325" y="3261023"/>
            <a:ext cx="274800" cy="274800"/>
          </a:xfrm>
          <a:prstGeom prst="ellipse">
            <a:avLst/>
          </a:prstGeom>
          <a:solidFill>
            <a:srgbClr val="8B5CF6"/>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
        <p:nvSpPr>
          <p:cNvPr id="431" name="Google Shape;431;p72"/>
          <p:cNvSpPr txBox="1"/>
          <p:nvPr/>
        </p:nvSpPr>
        <p:spPr>
          <a:xfrm>
            <a:off x="916165" y="3828150"/>
            <a:ext cx="72813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5F6368"/>
                </a:solidFill>
                <a:latin typeface="Open Sans"/>
                <a:ea typeface="Open Sans"/>
                <a:cs typeface="Open Sans"/>
                <a:sym typeface="Open Sans"/>
              </a:rPr>
              <a:t>Ternyata pengguna sering salah apabila melakukan navigasi, diperlukan icon yang lebih baik agar efisien.</a:t>
            </a:r>
            <a:endParaRPr>
              <a:solidFill>
                <a:srgbClr val="5F6368"/>
              </a:solidFill>
              <a:latin typeface="Open Sans"/>
              <a:ea typeface="Open Sans"/>
              <a:cs typeface="Open Sans"/>
              <a:sym typeface="Open Sans"/>
            </a:endParaRPr>
          </a:p>
        </p:txBody>
      </p:sp>
      <p:sp>
        <p:nvSpPr>
          <p:cNvPr id="432" name="Google Shape;432;p72"/>
          <p:cNvSpPr/>
          <p:nvPr/>
        </p:nvSpPr>
        <p:spPr>
          <a:xfrm>
            <a:off x="650313" y="3890848"/>
            <a:ext cx="274800" cy="274800"/>
          </a:xfrm>
          <a:prstGeom prst="ellipse">
            <a:avLst/>
          </a:prstGeom>
          <a:solidFill>
            <a:srgbClr val="8B5CF6"/>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3</a:t>
            </a:r>
            <a:endParaRPr>
              <a:solidFill>
                <a:srgbClr val="FFFFFF"/>
              </a:solidFill>
              <a:latin typeface="Google Sans Medium"/>
              <a:ea typeface="Google Sans Medium"/>
              <a:cs typeface="Google Sans Medium"/>
              <a:sym typeface="Google Sans Medium"/>
            </a:endParaRPr>
          </a:p>
        </p:txBody>
      </p:sp>
      <p:sp>
        <p:nvSpPr>
          <p:cNvPr id="433" name="Google Shape;433;p72"/>
          <p:cNvSpPr txBox="1"/>
          <p:nvPr/>
        </p:nvSpPr>
        <p:spPr>
          <a:xfrm>
            <a:off x="5006725" y="525100"/>
            <a:ext cx="3336000" cy="4002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u="sng">
                <a:solidFill>
                  <a:schemeClr val="hlink"/>
                </a:solidFill>
                <a:latin typeface="Open Sans"/>
                <a:ea typeface="Open Sans"/>
                <a:cs typeface="Open Sans"/>
                <a:sym typeface="Open Sans"/>
                <a:hlinkClick r:id="rId3"/>
              </a:rPr>
              <a:t>Link ke Hasil Usability Testing</a:t>
            </a:r>
            <a:endParaRPr>
              <a:latin typeface="Open Sans"/>
              <a:ea typeface="Open Sans"/>
              <a:cs typeface="Open Sans"/>
              <a:sym typeface="Open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73"/>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Clr>
                <a:schemeClr val="dk1"/>
              </a:buClr>
              <a:buSzPts val="1100"/>
              <a:buFont typeface="Arial"/>
              <a:buNone/>
            </a:pPr>
            <a:r>
              <a:rPr lang="en" sz="2400">
                <a:solidFill>
                  <a:srgbClr val="5F6368"/>
                </a:solidFill>
                <a:latin typeface="Open Sans"/>
                <a:ea typeface="Open Sans"/>
                <a:cs typeface="Open Sans"/>
                <a:sym typeface="Open Sans"/>
              </a:rPr>
              <a:t>Modifikasi Desain</a:t>
            </a:r>
            <a:endParaRPr sz="2400">
              <a:solidFill>
                <a:srgbClr val="5F6368"/>
              </a:solidFill>
              <a:latin typeface="Open Sans"/>
              <a:ea typeface="Open Sans"/>
              <a:cs typeface="Open Sans"/>
              <a:sym typeface="Open Sans"/>
            </a:endParaRPr>
          </a:p>
        </p:txBody>
      </p:sp>
      <p:sp>
        <p:nvSpPr>
          <p:cNvPr id="439" name="Google Shape;439;p73"/>
          <p:cNvSpPr txBox="1"/>
          <p:nvPr/>
        </p:nvSpPr>
        <p:spPr>
          <a:xfrm>
            <a:off x="517675" y="1522550"/>
            <a:ext cx="2421300" cy="29862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5F6368"/>
                </a:solidFill>
                <a:latin typeface="Open Sans"/>
                <a:ea typeface="Open Sans"/>
                <a:cs typeface="Open Sans"/>
                <a:sym typeface="Open Sans"/>
              </a:rPr>
              <a:t>Penambahan pada kategori genre menjadi lebih variatif lagi dan dapat melakukan scroll secara horizontal, serta penambahan shadow agar terlihat seperti timbul. Selain itu warna dan teks diubah agar dapat dibaca dengan baik.</a:t>
            </a:r>
            <a:endParaRPr/>
          </a:p>
        </p:txBody>
      </p:sp>
      <p:cxnSp>
        <p:nvCxnSpPr>
          <p:cNvPr id="440" name="Google Shape;440;p73"/>
          <p:cNvCxnSpPr/>
          <p:nvPr/>
        </p:nvCxnSpPr>
        <p:spPr>
          <a:xfrm>
            <a:off x="5749763" y="2855450"/>
            <a:ext cx="812100" cy="0"/>
          </a:xfrm>
          <a:prstGeom prst="straightConnector1">
            <a:avLst/>
          </a:prstGeom>
          <a:noFill/>
          <a:ln cap="flat" cmpd="sng" w="28575">
            <a:solidFill>
              <a:srgbClr val="8B5CF6"/>
            </a:solidFill>
            <a:prstDash val="solid"/>
            <a:round/>
            <a:headEnd len="med" w="med" type="none"/>
            <a:tailEnd len="med" w="med" type="triangle"/>
          </a:ln>
        </p:spPr>
      </p:cxnSp>
      <p:sp>
        <p:nvSpPr>
          <p:cNvPr id="441" name="Google Shape;441;p73"/>
          <p:cNvSpPr txBox="1"/>
          <p:nvPr/>
        </p:nvSpPr>
        <p:spPr>
          <a:xfrm>
            <a:off x="3451125" y="853300"/>
            <a:ext cx="23538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8B5CF6"/>
                </a:solidFill>
                <a:latin typeface="Open Sans"/>
                <a:ea typeface="Open Sans"/>
                <a:cs typeface="Open Sans"/>
                <a:sym typeface="Open Sans"/>
              </a:rPr>
              <a:t>Sebelum usability study</a:t>
            </a:r>
            <a:endParaRPr sz="1200">
              <a:solidFill>
                <a:srgbClr val="8B5CF6"/>
              </a:solidFill>
              <a:latin typeface="Open Sans"/>
              <a:ea typeface="Open Sans"/>
              <a:cs typeface="Open Sans"/>
              <a:sym typeface="Open Sans"/>
            </a:endParaRPr>
          </a:p>
          <a:p>
            <a:pPr indent="0" lvl="0" marL="0" rtl="0" algn="l">
              <a:spcBef>
                <a:spcPts val="0"/>
              </a:spcBef>
              <a:spcAft>
                <a:spcPts val="0"/>
              </a:spcAft>
              <a:buNone/>
            </a:pPr>
            <a:r>
              <a:t/>
            </a:r>
            <a:endParaRPr>
              <a:solidFill>
                <a:srgbClr val="10B981"/>
              </a:solidFill>
            </a:endParaRPr>
          </a:p>
        </p:txBody>
      </p:sp>
      <p:sp>
        <p:nvSpPr>
          <p:cNvPr id="442" name="Google Shape;442;p73"/>
          <p:cNvSpPr txBox="1"/>
          <p:nvPr/>
        </p:nvSpPr>
        <p:spPr>
          <a:xfrm>
            <a:off x="6506700" y="853300"/>
            <a:ext cx="23538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8B5CF6"/>
                </a:solidFill>
                <a:latin typeface="Open Sans"/>
                <a:ea typeface="Open Sans"/>
                <a:cs typeface="Open Sans"/>
                <a:sym typeface="Open Sans"/>
              </a:rPr>
              <a:t>Setelah usability study</a:t>
            </a:r>
            <a:endParaRPr sz="1200">
              <a:solidFill>
                <a:srgbClr val="8B5CF6"/>
              </a:solidFill>
              <a:latin typeface="Open Sans"/>
              <a:ea typeface="Open Sans"/>
              <a:cs typeface="Open Sans"/>
              <a:sym typeface="Open Sans"/>
            </a:endParaRPr>
          </a:p>
          <a:p>
            <a:pPr indent="0" lvl="0" marL="0" rtl="0" algn="l">
              <a:spcBef>
                <a:spcPts val="0"/>
              </a:spcBef>
              <a:spcAft>
                <a:spcPts val="0"/>
              </a:spcAft>
              <a:buNone/>
            </a:pPr>
            <a:r>
              <a:t/>
            </a:r>
            <a:endParaRPr>
              <a:solidFill>
                <a:srgbClr val="10B981"/>
              </a:solidFill>
            </a:endParaRPr>
          </a:p>
        </p:txBody>
      </p:sp>
      <p:pic>
        <p:nvPicPr>
          <p:cNvPr id="443" name="Google Shape;443;p73"/>
          <p:cNvPicPr preferRelativeResize="0"/>
          <p:nvPr/>
        </p:nvPicPr>
        <p:blipFill>
          <a:blip r:embed="rId3">
            <a:alphaModFix/>
          </a:blip>
          <a:stretch>
            <a:fillRect/>
          </a:stretch>
        </p:blipFill>
        <p:spPr>
          <a:xfrm>
            <a:off x="3594436" y="1268300"/>
            <a:ext cx="2067175" cy="3462401"/>
          </a:xfrm>
          <a:prstGeom prst="rect">
            <a:avLst/>
          </a:prstGeom>
          <a:noFill/>
          <a:ln>
            <a:noFill/>
          </a:ln>
        </p:spPr>
      </p:pic>
      <p:pic>
        <p:nvPicPr>
          <p:cNvPr id="444" name="Google Shape;444;p73"/>
          <p:cNvPicPr preferRelativeResize="0"/>
          <p:nvPr/>
        </p:nvPicPr>
        <p:blipFill>
          <a:blip r:embed="rId4">
            <a:alphaModFix/>
          </a:blip>
          <a:stretch>
            <a:fillRect/>
          </a:stretch>
        </p:blipFill>
        <p:spPr>
          <a:xfrm>
            <a:off x="6682149" y="1299300"/>
            <a:ext cx="2002906" cy="34003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C5C6"/>
        </a:solidFill>
      </p:bgPr>
    </p:bg>
    <p:spTree>
      <p:nvGrpSpPr>
        <p:cNvPr id="448" name="Shape 448"/>
        <p:cNvGrpSpPr/>
        <p:nvPr/>
      </p:nvGrpSpPr>
      <p:grpSpPr>
        <a:xfrm>
          <a:off x="0" y="0"/>
          <a:ext cx="0" cy="0"/>
          <a:chOff x="0" y="0"/>
          <a:chExt cx="0" cy="0"/>
        </a:xfrm>
      </p:grpSpPr>
      <p:sp>
        <p:nvSpPr>
          <p:cNvPr id="449" name="Google Shape;449;p74"/>
          <p:cNvSpPr txBox="1"/>
          <p:nvPr/>
        </p:nvSpPr>
        <p:spPr>
          <a:xfrm>
            <a:off x="3721275" y="2210100"/>
            <a:ext cx="2275500" cy="723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Takeaways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Next steps</a:t>
            </a:r>
            <a:endParaRPr>
              <a:solidFill>
                <a:srgbClr val="FFFFFF"/>
              </a:solidFill>
              <a:latin typeface="Open Sans"/>
              <a:ea typeface="Open Sans"/>
              <a:cs typeface="Open Sans"/>
              <a:sym typeface="Open Sans"/>
            </a:endParaRPr>
          </a:p>
        </p:txBody>
      </p:sp>
      <p:sp>
        <p:nvSpPr>
          <p:cNvPr id="450" name="Google Shape;450;p74"/>
          <p:cNvSpPr txBox="1"/>
          <p:nvPr/>
        </p:nvSpPr>
        <p:spPr>
          <a:xfrm>
            <a:off x="-468875" y="2294700"/>
            <a:ext cx="3704400" cy="5541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Going forward</a:t>
            </a:r>
            <a:endParaRPr sz="2400">
              <a:solidFill>
                <a:srgbClr val="FFFFFF"/>
              </a:solidFill>
              <a:latin typeface="Open Sans"/>
              <a:ea typeface="Open Sans"/>
              <a:cs typeface="Open Sans"/>
              <a:sym typeface="Open Sans"/>
            </a:endParaRPr>
          </a:p>
        </p:txBody>
      </p:sp>
      <p:cxnSp>
        <p:nvCxnSpPr>
          <p:cNvPr id="451" name="Google Shape;451;p74"/>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5"/>
          <p:cNvSpPr txBox="1"/>
          <p:nvPr/>
        </p:nvSpPr>
        <p:spPr>
          <a:xfrm>
            <a:off x="517675" y="524338"/>
            <a:ext cx="4931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Takeaways</a:t>
            </a:r>
            <a:endParaRPr sz="2400">
              <a:solidFill>
                <a:srgbClr val="5F6368"/>
              </a:solidFill>
              <a:latin typeface="Open Sans"/>
              <a:ea typeface="Open Sans"/>
              <a:cs typeface="Open Sans"/>
              <a:sym typeface="Open Sans"/>
            </a:endParaRPr>
          </a:p>
        </p:txBody>
      </p:sp>
      <p:sp>
        <p:nvSpPr>
          <p:cNvPr id="457" name="Google Shape;457;p75"/>
          <p:cNvSpPr txBox="1"/>
          <p:nvPr/>
        </p:nvSpPr>
        <p:spPr>
          <a:xfrm>
            <a:off x="517675" y="1931200"/>
            <a:ext cx="3446100" cy="18009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11C5C6"/>
                </a:solidFill>
                <a:latin typeface="Open Sans SemiBold"/>
                <a:ea typeface="Open Sans SemiBold"/>
                <a:cs typeface="Open Sans SemiBold"/>
                <a:sym typeface="Open Sans SemiBold"/>
              </a:rPr>
              <a:t>Dampak: </a:t>
            </a:r>
            <a:endParaRPr>
              <a:solidFill>
                <a:srgbClr val="11C5C6"/>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 sz="1200">
                <a:solidFill>
                  <a:srgbClr val="5F6368"/>
                </a:solidFill>
                <a:latin typeface="Open Sans"/>
                <a:ea typeface="Open Sans"/>
                <a:cs typeface="Open Sans"/>
                <a:sym typeface="Open Sans"/>
              </a:rPr>
              <a:t>Fungsionalitas dan Desain aplikasi yang dibangun sudah sesuai dengan harapan pengguna untuk melakukan streaming secara offline dengan tampilan yang menarik dengan suasana bioskop,</a:t>
            </a:r>
            <a:endParaRPr b="1" sz="1200">
              <a:solidFill>
                <a:srgbClr val="1967D2"/>
              </a:solidFill>
              <a:latin typeface="Open Sans"/>
              <a:ea typeface="Open Sans"/>
              <a:cs typeface="Open Sans"/>
              <a:sym typeface="Open Sans"/>
            </a:endParaRPr>
          </a:p>
        </p:txBody>
      </p:sp>
      <p:sp>
        <p:nvSpPr>
          <p:cNvPr id="458" name="Google Shape;458;p75"/>
          <p:cNvSpPr/>
          <p:nvPr/>
        </p:nvSpPr>
        <p:spPr>
          <a:xfrm>
            <a:off x="517675" y="1227225"/>
            <a:ext cx="513300" cy="513300"/>
          </a:xfrm>
          <a:prstGeom prst="ellipse">
            <a:avLst/>
          </a:prstGeom>
          <a:solidFill>
            <a:srgbClr val="11C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75"/>
          <p:cNvSpPr txBox="1"/>
          <p:nvPr/>
        </p:nvSpPr>
        <p:spPr>
          <a:xfrm>
            <a:off x="4485575" y="1931200"/>
            <a:ext cx="3446100" cy="29091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11C5C6"/>
                </a:solidFill>
                <a:latin typeface="Open Sans SemiBold"/>
                <a:ea typeface="Open Sans SemiBold"/>
                <a:cs typeface="Open Sans SemiBold"/>
                <a:sym typeface="Open Sans SemiBold"/>
              </a:rPr>
              <a:t>Pelajaran yang Didapat:</a:t>
            </a:r>
            <a:endParaRPr>
              <a:solidFill>
                <a:srgbClr val="11C5C6"/>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 sz="1200">
                <a:solidFill>
                  <a:srgbClr val="5F6368"/>
                </a:solidFill>
                <a:latin typeface="Open Sans"/>
                <a:ea typeface="Open Sans"/>
                <a:cs typeface="Open Sans"/>
                <a:sym typeface="Open Sans"/>
              </a:rPr>
              <a:t>Selama melakukan riset saya mempelajari bahwa kritik dan saran dari pengguna merupakan yang utama, karena itulah yang menjadi faktor bahwa sebuah produk, terutama sebuah aplikasi dapat berkembang dan efisien, dengan berbagai metode riset yang dilakukan di awal dan akhir, dapat ditemukan kebutuhan dari seorang pengguna terhadap aplikasi.</a:t>
            </a:r>
            <a:endParaRPr b="1" sz="1200">
              <a:solidFill>
                <a:srgbClr val="4285F4"/>
              </a:solidFill>
              <a:latin typeface="Open Sans"/>
              <a:ea typeface="Open Sans"/>
              <a:cs typeface="Open Sans"/>
              <a:sym typeface="Open Sans"/>
            </a:endParaRPr>
          </a:p>
        </p:txBody>
      </p:sp>
      <p:sp>
        <p:nvSpPr>
          <p:cNvPr id="460" name="Google Shape;460;p75"/>
          <p:cNvSpPr/>
          <p:nvPr/>
        </p:nvSpPr>
        <p:spPr>
          <a:xfrm>
            <a:off x="4485575" y="1227225"/>
            <a:ext cx="513300" cy="513300"/>
          </a:xfrm>
          <a:prstGeom prst="ellipse">
            <a:avLst/>
          </a:prstGeom>
          <a:solidFill>
            <a:srgbClr val="11C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75"/>
          <p:cNvSpPr/>
          <p:nvPr/>
        </p:nvSpPr>
        <p:spPr>
          <a:xfrm>
            <a:off x="657125" y="1353475"/>
            <a:ext cx="234394" cy="260801"/>
          </a:xfrm>
          <a:custGeom>
            <a:rect b="b" l="l" r="r" t="t"/>
            <a:pathLst>
              <a:path extrusionOk="0" h="1045" w="941">
                <a:moveTo>
                  <a:pt x="833" y="105"/>
                </a:moveTo>
                <a:lnTo>
                  <a:pt x="616" y="105"/>
                </a:lnTo>
                <a:cubicBezTo>
                  <a:pt x="593" y="45"/>
                  <a:pt x="536" y="0"/>
                  <a:pt x="469" y="0"/>
                </a:cubicBezTo>
                <a:cubicBezTo>
                  <a:pt x="401" y="0"/>
                  <a:pt x="345" y="45"/>
                  <a:pt x="322" y="105"/>
                </a:cubicBezTo>
                <a:lnTo>
                  <a:pt x="105" y="105"/>
                </a:lnTo>
                <a:cubicBezTo>
                  <a:pt x="48" y="105"/>
                  <a:pt x="0" y="153"/>
                  <a:pt x="0" y="209"/>
                </a:cubicBezTo>
                <a:lnTo>
                  <a:pt x="0" y="940"/>
                </a:lnTo>
                <a:cubicBezTo>
                  <a:pt x="0" y="997"/>
                  <a:pt x="48" y="1044"/>
                  <a:pt x="105" y="1044"/>
                </a:cubicBezTo>
                <a:lnTo>
                  <a:pt x="836" y="1044"/>
                </a:lnTo>
                <a:cubicBezTo>
                  <a:pt x="892" y="1044"/>
                  <a:pt x="940" y="997"/>
                  <a:pt x="940" y="940"/>
                </a:cubicBezTo>
                <a:lnTo>
                  <a:pt x="940" y="209"/>
                </a:lnTo>
                <a:cubicBezTo>
                  <a:pt x="937" y="153"/>
                  <a:pt x="889" y="105"/>
                  <a:pt x="833" y="105"/>
                </a:cubicBezTo>
                <a:close/>
                <a:moveTo>
                  <a:pt x="466" y="105"/>
                </a:moveTo>
                <a:cubicBezTo>
                  <a:pt x="494" y="105"/>
                  <a:pt x="520" y="127"/>
                  <a:pt x="520" y="158"/>
                </a:cubicBezTo>
                <a:cubicBezTo>
                  <a:pt x="520" y="187"/>
                  <a:pt x="497" y="212"/>
                  <a:pt x="466" y="212"/>
                </a:cubicBezTo>
                <a:cubicBezTo>
                  <a:pt x="435" y="212"/>
                  <a:pt x="412" y="189"/>
                  <a:pt x="412" y="158"/>
                </a:cubicBezTo>
                <a:cubicBezTo>
                  <a:pt x="415" y="127"/>
                  <a:pt x="438" y="105"/>
                  <a:pt x="466" y="105"/>
                </a:cubicBezTo>
                <a:close/>
                <a:moveTo>
                  <a:pt x="362" y="836"/>
                </a:moveTo>
                <a:lnTo>
                  <a:pt x="153" y="627"/>
                </a:lnTo>
                <a:lnTo>
                  <a:pt x="226" y="553"/>
                </a:lnTo>
                <a:lnTo>
                  <a:pt x="362" y="689"/>
                </a:lnTo>
                <a:lnTo>
                  <a:pt x="706" y="345"/>
                </a:lnTo>
                <a:lnTo>
                  <a:pt x="779" y="418"/>
                </a:lnTo>
                <a:lnTo>
                  <a:pt x="362" y="83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grpSp>
        <p:nvGrpSpPr>
          <p:cNvPr id="462" name="Google Shape;462;p75"/>
          <p:cNvGrpSpPr/>
          <p:nvPr/>
        </p:nvGrpSpPr>
        <p:grpSpPr>
          <a:xfrm>
            <a:off x="4595453" y="1370188"/>
            <a:ext cx="293543" cy="227362"/>
            <a:chOff x="420350" y="238125"/>
            <a:chExt cx="6779275" cy="5238750"/>
          </a:xfrm>
        </p:grpSpPr>
        <p:sp>
          <p:nvSpPr>
            <p:cNvPr id="463" name="Google Shape;463;p75"/>
            <p:cNvSpPr/>
            <p:nvPr/>
          </p:nvSpPr>
          <p:spPr>
            <a:xfrm>
              <a:off x="420350" y="238125"/>
              <a:ext cx="6779275" cy="5238750"/>
            </a:xfrm>
            <a:custGeom>
              <a:rect b="b" l="l" r="r" t="t"/>
              <a:pathLst>
                <a:path extrusionOk="0" h="209550" w="271171">
                  <a:moveTo>
                    <a:pt x="203423" y="24684"/>
                  </a:moveTo>
                  <a:lnTo>
                    <a:pt x="208928" y="24773"/>
                  </a:lnTo>
                  <a:lnTo>
                    <a:pt x="214433" y="25039"/>
                  </a:lnTo>
                  <a:lnTo>
                    <a:pt x="219938" y="25483"/>
                  </a:lnTo>
                  <a:lnTo>
                    <a:pt x="225443" y="26105"/>
                  </a:lnTo>
                  <a:lnTo>
                    <a:pt x="228107" y="26549"/>
                  </a:lnTo>
                  <a:lnTo>
                    <a:pt x="230859" y="26993"/>
                  </a:lnTo>
                  <a:lnTo>
                    <a:pt x="233523" y="27437"/>
                  </a:lnTo>
                  <a:lnTo>
                    <a:pt x="236187" y="28058"/>
                  </a:lnTo>
                  <a:lnTo>
                    <a:pt x="238762" y="28680"/>
                  </a:lnTo>
                  <a:lnTo>
                    <a:pt x="241426" y="29301"/>
                  </a:lnTo>
                  <a:lnTo>
                    <a:pt x="244001" y="30012"/>
                  </a:lnTo>
                  <a:lnTo>
                    <a:pt x="246576" y="30811"/>
                  </a:lnTo>
                  <a:lnTo>
                    <a:pt x="246576" y="172612"/>
                  </a:lnTo>
                  <a:lnTo>
                    <a:pt x="244001" y="171813"/>
                  </a:lnTo>
                  <a:lnTo>
                    <a:pt x="241426" y="171103"/>
                  </a:lnTo>
                  <a:lnTo>
                    <a:pt x="238762" y="170393"/>
                  </a:lnTo>
                  <a:lnTo>
                    <a:pt x="236187" y="169771"/>
                  </a:lnTo>
                  <a:lnTo>
                    <a:pt x="233523" y="169238"/>
                  </a:lnTo>
                  <a:lnTo>
                    <a:pt x="230859" y="168706"/>
                  </a:lnTo>
                  <a:lnTo>
                    <a:pt x="228107" y="168262"/>
                  </a:lnTo>
                  <a:lnTo>
                    <a:pt x="225443" y="167906"/>
                  </a:lnTo>
                  <a:lnTo>
                    <a:pt x="219938" y="167196"/>
                  </a:lnTo>
                  <a:lnTo>
                    <a:pt x="214433" y="166752"/>
                  </a:lnTo>
                  <a:lnTo>
                    <a:pt x="208928" y="166486"/>
                  </a:lnTo>
                  <a:lnTo>
                    <a:pt x="203423" y="166397"/>
                  </a:lnTo>
                  <a:lnTo>
                    <a:pt x="199338" y="166486"/>
                  </a:lnTo>
                  <a:lnTo>
                    <a:pt x="195165" y="166752"/>
                  </a:lnTo>
                  <a:lnTo>
                    <a:pt x="190814" y="167196"/>
                  </a:lnTo>
                  <a:lnTo>
                    <a:pt x="186286" y="167818"/>
                  </a:lnTo>
                  <a:lnTo>
                    <a:pt x="181757" y="168617"/>
                  </a:lnTo>
                  <a:lnTo>
                    <a:pt x="177140" y="169505"/>
                  </a:lnTo>
                  <a:lnTo>
                    <a:pt x="172523" y="170570"/>
                  </a:lnTo>
                  <a:lnTo>
                    <a:pt x="167906" y="171724"/>
                  </a:lnTo>
                  <a:lnTo>
                    <a:pt x="163289" y="173056"/>
                  </a:lnTo>
                  <a:lnTo>
                    <a:pt x="158849" y="174477"/>
                  </a:lnTo>
                  <a:lnTo>
                    <a:pt x="154498" y="175986"/>
                  </a:lnTo>
                  <a:lnTo>
                    <a:pt x="150236" y="177585"/>
                  </a:lnTo>
                  <a:lnTo>
                    <a:pt x="146241" y="179272"/>
                  </a:lnTo>
                  <a:lnTo>
                    <a:pt x="142422" y="181136"/>
                  </a:lnTo>
                  <a:lnTo>
                    <a:pt x="138871" y="183001"/>
                  </a:lnTo>
                  <a:lnTo>
                    <a:pt x="135586" y="184866"/>
                  </a:lnTo>
                  <a:lnTo>
                    <a:pt x="135586" y="43153"/>
                  </a:lnTo>
                  <a:lnTo>
                    <a:pt x="138871" y="41200"/>
                  </a:lnTo>
                  <a:lnTo>
                    <a:pt x="142422" y="39335"/>
                  </a:lnTo>
                  <a:lnTo>
                    <a:pt x="146241" y="37559"/>
                  </a:lnTo>
                  <a:lnTo>
                    <a:pt x="150236" y="35783"/>
                  </a:lnTo>
                  <a:lnTo>
                    <a:pt x="154498" y="34185"/>
                  </a:lnTo>
                  <a:lnTo>
                    <a:pt x="158849" y="32676"/>
                  </a:lnTo>
                  <a:lnTo>
                    <a:pt x="163289" y="31255"/>
                  </a:lnTo>
                  <a:lnTo>
                    <a:pt x="167906" y="29923"/>
                  </a:lnTo>
                  <a:lnTo>
                    <a:pt x="172523" y="28769"/>
                  </a:lnTo>
                  <a:lnTo>
                    <a:pt x="177140" y="27703"/>
                  </a:lnTo>
                  <a:lnTo>
                    <a:pt x="181757" y="26815"/>
                  </a:lnTo>
                  <a:lnTo>
                    <a:pt x="186286" y="26016"/>
                  </a:lnTo>
                  <a:lnTo>
                    <a:pt x="190814" y="25483"/>
                  </a:lnTo>
                  <a:lnTo>
                    <a:pt x="195165" y="25039"/>
                  </a:lnTo>
                  <a:lnTo>
                    <a:pt x="199338" y="24773"/>
                  </a:lnTo>
                  <a:lnTo>
                    <a:pt x="203423" y="24684"/>
                  </a:lnTo>
                  <a:close/>
                  <a:moveTo>
                    <a:pt x="67748" y="0"/>
                  </a:moveTo>
                  <a:lnTo>
                    <a:pt x="63220" y="89"/>
                  </a:lnTo>
                  <a:lnTo>
                    <a:pt x="58692" y="266"/>
                  </a:lnTo>
                  <a:lnTo>
                    <a:pt x="54163" y="533"/>
                  </a:lnTo>
                  <a:lnTo>
                    <a:pt x="49546" y="977"/>
                  </a:lnTo>
                  <a:lnTo>
                    <a:pt x="45018" y="1509"/>
                  </a:lnTo>
                  <a:lnTo>
                    <a:pt x="40489" y="2220"/>
                  </a:lnTo>
                  <a:lnTo>
                    <a:pt x="35961" y="3108"/>
                  </a:lnTo>
                  <a:lnTo>
                    <a:pt x="31610" y="4173"/>
                  </a:lnTo>
                  <a:lnTo>
                    <a:pt x="27259" y="5328"/>
                  </a:lnTo>
                  <a:lnTo>
                    <a:pt x="22908" y="6659"/>
                  </a:lnTo>
                  <a:lnTo>
                    <a:pt x="18824" y="8169"/>
                  </a:lnTo>
                  <a:lnTo>
                    <a:pt x="16782" y="8968"/>
                  </a:lnTo>
                  <a:lnTo>
                    <a:pt x="14739" y="9856"/>
                  </a:lnTo>
                  <a:lnTo>
                    <a:pt x="12786" y="10744"/>
                  </a:lnTo>
                  <a:lnTo>
                    <a:pt x="10833" y="11721"/>
                  </a:lnTo>
                  <a:lnTo>
                    <a:pt x="8879" y="12697"/>
                  </a:lnTo>
                  <a:lnTo>
                    <a:pt x="7015" y="13763"/>
                  </a:lnTo>
                  <a:lnTo>
                    <a:pt x="5239" y="14917"/>
                  </a:lnTo>
                  <a:lnTo>
                    <a:pt x="3463" y="16071"/>
                  </a:lnTo>
                  <a:lnTo>
                    <a:pt x="1687" y="17226"/>
                  </a:lnTo>
                  <a:lnTo>
                    <a:pt x="0" y="18469"/>
                  </a:lnTo>
                  <a:lnTo>
                    <a:pt x="0" y="199073"/>
                  </a:lnTo>
                  <a:lnTo>
                    <a:pt x="0" y="199694"/>
                  </a:lnTo>
                  <a:lnTo>
                    <a:pt x="89" y="200227"/>
                  </a:lnTo>
                  <a:lnTo>
                    <a:pt x="266" y="200760"/>
                  </a:lnTo>
                  <a:lnTo>
                    <a:pt x="533" y="201381"/>
                  </a:lnTo>
                  <a:lnTo>
                    <a:pt x="799" y="201914"/>
                  </a:lnTo>
                  <a:lnTo>
                    <a:pt x="1154" y="202358"/>
                  </a:lnTo>
                  <a:lnTo>
                    <a:pt x="1865" y="203335"/>
                  </a:lnTo>
                  <a:lnTo>
                    <a:pt x="2841" y="204134"/>
                  </a:lnTo>
                  <a:lnTo>
                    <a:pt x="3374" y="204400"/>
                  </a:lnTo>
                  <a:lnTo>
                    <a:pt x="3907" y="204755"/>
                  </a:lnTo>
                  <a:lnTo>
                    <a:pt x="4440" y="204933"/>
                  </a:lnTo>
                  <a:lnTo>
                    <a:pt x="4972" y="205110"/>
                  </a:lnTo>
                  <a:lnTo>
                    <a:pt x="5594" y="205199"/>
                  </a:lnTo>
                  <a:lnTo>
                    <a:pt x="6127" y="205288"/>
                  </a:lnTo>
                  <a:lnTo>
                    <a:pt x="6571" y="205199"/>
                  </a:lnTo>
                  <a:lnTo>
                    <a:pt x="7015" y="205110"/>
                  </a:lnTo>
                  <a:lnTo>
                    <a:pt x="7725" y="204933"/>
                  </a:lnTo>
                  <a:lnTo>
                    <a:pt x="8435" y="204755"/>
                  </a:lnTo>
                  <a:lnTo>
                    <a:pt x="8790" y="204666"/>
                  </a:lnTo>
                  <a:lnTo>
                    <a:pt x="9234" y="204666"/>
                  </a:lnTo>
                  <a:lnTo>
                    <a:pt x="12431" y="203157"/>
                  </a:lnTo>
                  <a:lnTo>
                    <a:pt x="15805" y="201736"/>
                  </a:lnTo>
                  <a:lnTo>
                    <a:pt x="19268" y="200404"/>
                  </a:lnTo>
                  <a:lnTo>
                    <a:pt x="22908" y="199161"/>
                  </a:lnTo>
                  <a:lnTo>
                    <a:pt x="26549" y="197918"/>
                  </a:lnTo>
                  <a:lnTo>
                    <a:pt x="30367" y="196853"/>
                  </a:lnTo>
                  <a:lnTo>
                    <a:pt x="34185" y="195787"/>
                  </a:lnTo>
                  <a:lnTo>
                    <a:pt x="38003" y="194810"/>
                  </a:lnTo>
                  <a:lnTo>
                    <a:pt x="41910" y="194011"/>
                  </a:lnTo>
                  <a:lnTo>
                    <a:pt x="45817" y="193212"/>
                  </a:lnTo>
                  <a:lnTo>
                    <a:pt x="49635" y="192591"/>
                  </a:lnTo>
                  <a:lnTo>
                    <a:pt x="53453" y="192058"/>
                  </a:lnTo>
                  <a:lnTo>
                    <a:pt x="57182" y="191614"/>
                  </a:lnTo>
                  <a:lnTo>
                    <a:pt x="60823" y="191348"/>
                  </a:lnTo>
                  <a:lnTo>
                    <a:pt x="64374" y="191170"/>
                  </a:lnTo>
                  <a:lnTo>
                    <a:pt x="67748" y="191081"/>
                  </a:lnTo>
                  <a:lnTo>
                    <a:pt x="72277" y="191170"/>
                  </a:lnTo>
                  <a:lnTo>
                    <a:pt x="76894" y="191348"/>
                  </a:lnTo>
                  <a:lnTo>
                    <a:pt x="81422" y="191614"/>
                  </a:lnTo>
                  <a:lnTo>
                    <a:pt x="86040" y="192058"/>
                  </a:lnTo>
                  <a:lnTo>
                    <a:pt x="90568" y="192591"/>
                  </a:lnTo>
                  <a:lnTo>
                    <a:pt x="95096" y="193390"/>
                  </a:lnTo>
                  <a:lnTo>
                    <a:pt x="99536" y="194189"/>
                  </a:lnTo>
                  <a:lnTo>
                    <a:pt x="103976" y="195254"/>
                  </a:lnTo>
                  <a:lnTo>
                    <a:pt x="108326" y="196409"/>
                  </a:lnTo>
                  <a:lnTo>
                    <a:pt x="112588" y="197741"/>
                  </a:lnTo>
                  <a:lnTo>
                    <a:pt x="116762" y="199250"/>
                  </a:lnTo>
                  <a:lnTo>
                    <a:pt x="118804" y="200049"/>
                  </a:lnTo>
                  <a:lnTo>
                    <a:pt x="120846" y="200937"/>
                  </a:lnTo>
                  <a:lnTo>
                    <a:pt x="122799" y="201825"/>
                  </a:lnTo>
                  <a:lnTo>
                    <a:pt x="124753" y="202802"/>
                  </a:lnTo>
                  <a:lnTo>
                    <a:pt x="126618" y="203867"/>
                  </a:lnTo>
                  <a:lnTo>
                    <a:pt x="128482" y="204844"/>
                  </a:lnTo>
                  <a:lnTo>
                    <a:pt x="130347" y="205998"/>
                  </a:lnTo>
                  <a:lnTo>
                    <a:pt x="132123" y="207153"/>
                  </a:lnTo>
                  <a:lnTo>
                    <a:pt x="133898" y="208307"/>
                  </a:lnTo>
                  <a:lnTo>
                    <a:pt x="135586" y="209550"/>
                  </a:lnTo>
                  <a:lnTo>
                    <a:pt x="138871" y="207597"/>
                  </a:lnTo>
                  <a:lnTo>
                    <a:pt x="142422" y="205732"/>
                  </a:lnTo>
                  <a:lnTo>
                    <a:pt x="146241" y="203956"/>
                  </a:lnTo>
                  <a:lnTo>
                    <a:pt x="150236" y="202269"/>
                  </a:lnTo>
                  <a:lnTo>
                    <a:pt x="154498" y="200671"/>
                  </a:lnTo>
                  <a:lnTo>
                    <a:pt x="158849" y="199073"/>
                  </a:lnTo>
                  <a:lnTo>
                    <a:pt x="163289" y="197652"/>
                  </a:lnTo>
                  <a:lnTo>
                    <a:pt x="167906" y="196409"/>
                  </a:lnTo>
                  <a:lnTo>
                    <a:pt x="172523" y="195166"/>
                  </a:lnTo>
                  <a:lnTo>
                    <a:pt x="177140" y="194189"/>
                  </a:lnTo>
                  <a:lnTo>
                    <a:pt x="181757" y="193212"/>
                  </a:lnTo>
                  <a:lnTo>
                    <a:pt x="186286" y="192502"/>
                  </a:lnTo>
                  <a:lnTo>
                    <a:pt x="190814" y="191880"/>
                  </a:lnTo>
                  <a:lnTo>
                    <a:pt x="195165" y="191436"/>
                  </a:lnTo>
                  <a:lnTo>
                    <a:pt x="199338" y="191170"/>
                  </a:lnTo>
                  <a:lnTo>
                    <a:pt x="203423" y="191081"/>
                  </a:lnTo>
                  <a:lnTo>
                    <a:pt x="207241" y="191081"/>
                  </a:lnTo>
                  <a:lnTo>
                    <a:pt x="211059" y="191259"/>
                  </a:lnTo>
                  <a:lnTo>
                    <a:pt x="214877" y="191436"/>
                  </a:lnTo>
                  <a:lnTo>
                    <a:pt x="218695" y="191792"/>
                  </a:lnTo>
                  <a:lnTo>
                    <a:pt x="222513" y="192235"/>
                  </a:lnTo>
                  <a:lnTo>
                    <a:pt x="226331" y="192768"/>
                  </a:lnTo>
                  <a:lnTo>
                    <a:pt x="230060" y="193390"/>
                  </a:lnTo>
                  <a:lnTo>
                    <a:pt x="233790" y="194100"/>
                  </a:lnTo>
                  <a:lnTo>
                    <a:pt x="237519" y="194899"/>
                  </a:lnTo>
                  <a:lnTo>
                    <a:pt x="241159" y="195876"/>
                  </a:lnTo>
                  <a:lnTo>
                    <a:pt x="244800" y="196941"/>
                  </a:lnTo>
                  <a:lnTo>
                    <a:pt x="248351" y="198096"/>
                  </a:lnTo>
                  <a:lnTo>
                    <a:pt x="251903" y="199428"/>
                  </a:lnTo>
                  <a:lnTo>
                    <a:pt x="255277" y="200848"/>
                  </a:lnTo>
                  <a:lnTo>
                    <a:pt x="258651" y="202358"/>
                  </a:lnTo>
                  <a:lnTo>
                    <a:pt x="261937" y="204045"/>
                  </a:lnTo>
                  <a:lnTo>
                    <a:pt x="262736" y="204400"/>
                  </a:lnTo>
                  <a:lnTo>
                    <a:pt x="263446" y="204578"/>
                  </a:lnTo>
                  <a:lnTo>
                    <a:pt x="264156" y="204666"/>
                  </a:lnTo>
                  <a:lnTo>
                    <a:pt x="265044" y="204666"/>
                  </a:lnTo>
                  <a:lnTo>
                    <a:pt x="265577" y="204578"/>
                  </a:lnTo>
                  <a:lnTo>
                    <a:pt x="266199" y="204489"/>
                  </a:lnTo>
                  <a:lnTo>
                    <a:pt x="266731" y="204311"/>
                  </a:lnTo>
                  <a:lnTo>
                    <a:pt x="267264" y="204134"/>
                  </a:lnTo>
                  <a:lnTo>
                    <a:pt x="267797" y="203867"/>
                  </a:lnTo>
                  <a:lnTo>
                    <a:pt x="268330" y="203512"/>
                  </a:lnTo>
                  <a:lnTo>
                    <a:pt x="269306" y="202713"/>
                  </a:lnTo>
                  <a:lnTo>
                    <a:pt x="270017" y="201736"/>
                  </a:lnTo>
                  <a:lnTo>
                    <a:pt x="270372" y="201292"/>
                  </a:lnTo>
                  <a:lnTo>
                    <a:pt x="270638" y="200760"/>
                  </a:lnTo>
                  <a:lnTo>
                    <a:pt x="270905" y="200138"/>
                  </a:lnTo>
                  <a:lnTo>
                    <a:pt x="271082" y="199605"/>
                  </a:lnTo>
                  <a:lnTo>
                    <a:pt x="271171" y="199073"/>
                  </a:lnTo>
                  <a:lnTo>
                    <a:pt x="271171" y="198451"/>
                  </a:lnTo>
                  <a:lnTo>
                    <a:pt x="271171" y="18469"/>
                  </a:lnTo>
                  <a:lnTo>
                    <a:pt x="268418" y="16515"/>
                  </a:lnTo>
                  <a:lnTo>
                    <a:pt x="265488" y="14651"/>
                  </a:lnTo>
                  <a:lnTo>
                    <a:pt x="262558" y="12964"/>
                  </a:lnTo>
                  <a:lnTo>
                    <a:pt x="259539" y="11365"/>
                  </a:lnTo>
                  <a:lnTo>
                    <a:pt x="256432" y="9945"/>
                  </a:lnTo>
                  <a:lnTo>
                    <a:pt x="253235" y="8613"/>
                  </a:lnTo>
                  <a:lnTo>
                    <a:pt x="249950" y="7370"/>
                  </a:lnTo>
                  <a:lnTo>
                    <a:pt x="246576" y="6127"/>
                  </a:lnTo>
                  <a:lnTo>
                    <a:pt x="243912" y="5328"/>
                  </a:lnTo>
                  <a:lnTo>
                    <a:pt x="241337" y="4617"/>
                  </a:lnTo>
                  <a:lnTo>
                    <a:pt x="238673" y="3996"/>
                  </a:lnTo>
                  <a:lnTo>
                    <a:pt x="236009" y="3374"/>
                  </a:lnTo>
                  <a:lnTo>
                    <a:pt x="233346" y="2841"/>
                  </a:lnTo>
                  <a:lnTo>
                    <a:pt x="230682" y="2309"/>
                  </a:lnTo>
                  <a:lnTo>
                    <a:pt x="225266" y="1421"/>
                  </a:lnTo>
                  <a:lnTo>
                    <a:pt x="219760" y="799"/>
                  </a:lnTo>
                  <a:lnTo>
                    <a:pt x="214255" y="355"/>
                  </a:lnTo>
                  <a:lnTo>
                    <a:pt x="208839" y="89"/>
                  </a:lnTo>
                  <a:lnTo>
                    <a:pt x="203423" y="0"/>
                  </a:lnTo>
                  <a:lnTo>
                    <a:pt x="198894" y="89"/>
                  </a:lnTo>
                  <a:lnTo>
                    <a:pt x="194277" y="266"/>
                  </a:lnTo>
                  <a:lnTo>
                    <a:pt x="189749" y="533"/>
                  </a:lnTo>
                  <a:lnTo>
                    <a:pt x="185131" y="977"/>
                  </a:lnTo>
                  <a:lnTo>
                    <a:pt x="180603" y="1509"/>
                  </a:lnTo>
                  <a:lnTo>
                    <a:pt x="176075" y="2220"/>
                  </a:lnTo>
                  <a:lnTo>
                    <a:pt x="171635" y="3108"/>
                  </a:lnTo>
                  <a:lnTo>
                    <a:pt x="167195" y="4173"/>
                  </a:lnTo>
                  <a:lnTo>
                    <a:pt x="162845" y="5328"/>
                  </a:lnTo>
                  <a:lnTo>
                    <a:pt x="158583" y="6659"/>
                  </a:lnTo>
                  <a:lnTo>
                    <a:pt x="154409" y="8169"/>
                  </a:lnTo>
                  <a:lnTo>
                    <a:pt x="152367" y="8968"/>
                  </a:lnTo>
                  <a:lnTo>
                    <a:pt x="150325" y="9856"/>
                  </a:lnTo>
                  <a:lnTo>
                    <a:pt x="148372" y="10744"/>
                  </a:lnTo>
                  <a:lnTo>
                    <a:pt x="146418" y="11721"/>
                  </a:lnTo>
                  <a:lnTo>
                    <a:pt x="144554" y="12697"/>
                  </a:lnTo>
                  <a:lnTo>
                    <a:pt x="142689" y="13763"/>
                  </a:lnTo>
                  <a:lnTo>
                    <a:pt x="140824" y="14917"/>
                  </a:lnTo>
                  <a:lnTo>
                    <a:pt x="139048" y="16071"/>
                  </a:lnTo>
                  <a:lnTo>
                    <a:pt x="137273" y="17226"/>
                  </a:lnTo>
                  <a:lnTo>
                    <a:pt x="135586" y="18469"/>
                  </a:lnTo>
                  <a:lnTo>
                    <a:pt x="133898" y="17226"/>
                  </a:lnTo>
                  <a:lnTo>
                    <a:pt x="132123" y="16071"/>
                  </a:lnTo>
                  <a:lnTo>
                    <a:pt x="130347" y="14917"/>
                  </a:lnTo>
                  <a:lnTo>
                    <a:pt x="128482" y="13763"/>
                  </a:lnTo>
                  <a:lnTo>
                    <a:pt x="126618" y="12697"/>
                  </a:lnTo>
                  <a:lnTo>
                    <a:pt x="124753" y="11721"/>
                  </a:lnTo>
                  <a:lnTo>
                    <a:pt x="122799" y="10744"/>
                  </a:lnTo>
                  <a:lnTo>
                    <a:pt x="120846" y="9856"/>
                  </a:lnTo>
                  <a:lnTo>
                    <a:pt x="118804" y="8968"/>
                  </a:lnTo>
                  <a:lnTo>
                    <a:pt x="116762" y="8169"/>
                  </a:lnTo>
                  <a:lnTo>
                    <a:pt x="112588" y="6659"/>
                  </a:lnTo>
                  <a:lnTo>
                    <a:pt x="108326" y="5328"/>
                  </a:lnTo>
                  <a:lnTo>
                    <a:pt x="103976" y="4173"/>
                  </a:lnTo>
                  <a:lnTo>
                    <a:pt x="99536" y="3108"/>
                  </a:lnTo>
                  <a:lnTo>
                    <a:pt x="95096" y="2220"/>
                  </a:lnTo>
                  <a:lnTo>
                    <a:pt x="90568" y="1509"/>
                  </a:lnTo>
                  <a:lnTo>
                    <a:pt x="86040" y="977"/>
                  </a:lnTo>
                  <a:lnTo>
                    <a:pt x="81422" y="533"/>
                  </a:lnTo>
                  <a:lnTo>
                    <a:pt x="76894" y="266"/>
                  </a:lnTo>
                  <a:lnTo>
                    <a:pt x="72277" y="89"/>
                  </a:lnTo>
                  <a:lnTo>
                    <a:pt x="677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75"/>
            <p:cNvSpPr/>
            <p:nvPr/>
          </p:nvSpPr>
          <p:spPr>
            <a:xfrm>
              <a:off x="4118525" y="1625500"/>
              <a:ext cx="2157675" cy="765850"/>
            </a:xfrm>
            <a:custGeom>
              <a:rect b="b" l="l" r="r" t="t"/>
              <a:pathLst>
                <a:path extrusionOk="0" h="30634" w="86307">
                  <a:moveTo>
                    <a:pt x="51589" y="0"/>
                  </a:moveTo>
                  <a:lnTo>
                    <a:pt x="47682" y="178"/>
                  </a:lnTo>
                  <a:lnTo>
                    <a:pt x="43864" y="355"/>
                  </a:lnTo>
                  <a:lnTo>
                    <a:pt x="40135" y="622"/>
                  </a:lnTo>
                  <a:lnTo>
                    <a:pt x="36405" y="977"/>
                  </a:lnTo>
                  <a:lnTo>
                    <a:pt x="32765" y="1421"/>
                  </a:lnTo>
                  <a:lnTo>
                    <a:pt x="29213" y="1954"/>
                  </a:lnTo>
                  <a:lnTo>
                    <a:pt x="25662" y="2575"/>
                  </a:lnTo>
                  <a:lnTo>
                    <a:pt x="22199" y="3286"/>
                  </a:lnTo>
                  <a:lnTo>
                    <a:pt x="18825" y="3996"/>
                  </a:lnTo>
                  <a:lnTo>
                    <a:pt x="15539" y="4884"/>
                  </a:lnTo>
                  <a:lnTo>
                    <a:pt x="12254" y="5772"/>
                  </a:lnTo>
                  <a:lnTo>
                    <a:pt x="9057" y="6748"/>
                  </a:lnTo>
                  <a:lnTo>
                    <a:pt x="5950" y="7814"/>
                  </a:lnTo>
                  <a:lnTo>
                    <a:pt x="2931" y="8968"/>
                  </a:lnTo>
                  <a:lnTo>
                    <a:pt x="1" y="10211"/>
                  </a:lnTo>
                  <a:lnTo>
                    <a:pt x="1" y="30634"/>
                  </a:lnTo>
                  <a:lnTo>
                    <a:pt x="2664" y="29213"/>
                  </a:lnTo>
                  <a:lnTo>
                    <a:pt x="5417" y="27881"/>
                  </a:lnTo>
                  <a:lnTo>
                    <a:pt x="8347" y="26638"/>
                  </a:lnTo>
                  <a:lnTo>
                    <a:pt x="11455" y="25395"/>
                  </a:lnTo>
                  <a:lnTo>
                    <a:pt x="14563" y="24329"/>
                  </a:lnTo>
                  <a:lnTo>
                    <a:pt x="17848" y="23353"/>
                  </a:lnTo>
                  <a:lnTo>
                    <a:pt x="21133" y="22465"/>
                  </a:lnTo>
                  <a:lnTo>
                    <a:pt x="24596" y="21577"/>
                  </a:lnTo>
                  <a:lnTo>
                    <a:pt x="28148" y="20866"/>
                  </a:lnTo>
                  <a:lnTo>
                    <a:pt x="31788" y="20245"/>
                  </a:lnTo>
                  <a:lnTo>
                    <a:pt x="35606" y="19712"/>
                  </a:lnTo>
                  <a:lnTo>
                    <a:pt x="39424" y="19268"/>
                  </a:lnTo>
                  <a:lnTo>
                    <a:pt x="43331" y="18913"/>
                  </a:lnTo>
                  <a:lnTo>
                    <a:pt x="47238" y="18647"/>
                  </a:lnTo>
                  <a:lnTo>
                    <a:pt x="51322" y="18469"/>
                  </a:lnTo>
                  <a:lnTo>
                    <a:pt x="59491" y="18469"/>
                  </a:lnTo>
                  <a:lnTo>
                    <a:pt x="63487" y="18647"/>
                  </a:lnTo>
                  <a:lnTo>
                    <a:pt x="67483" y="18913"/>
                  </a:lnTo>
                  <a:lnTo>
                    <a:pt x="71389" y="19268"/>
                  </a:lnTo>
                  <a:lnTo>
                    <a:pt x="75207" y="19712"/>
                  </a:lnTo>
                  <a:lnTo>
                    <a:pt x="79026" y="20245"/>
                  </a:lnTo>
                  <a:lnTo>
                    <a:pt x="82666" y="20955"/>
                  </a:lnTo>
                  <a:lnTo>
                    <a:pt x="86307" y="21666"/>
                  </a:lnTo>
                  <a:lnTo>
                    <a:pt x="86307" y="2930"/>
                  </a:lnTo>
                  <a:lnTo>
                    <a:pt x="82577" y="2309"/>
                  </a:lnTo>
                  <a:lnTo>
                    <a:pt x="78848" y="1687"/>
                  </a:lnTo>
                  <a:lnTo>
                    <a:pt x="75030" y="1155"/>
                  </a:lnTo>
                  <a:lnTo>
                    <a:pt x="71212" y="711"/>
                  </a:lnTo>
                  <a:lnTo>
                    <a:pt x="67305" y="444"/>
                  </a:lnTo>
                  <a:lnTo>
                    <a:pt x="63398" y="178"/>
                  </a:lnTo>
                  <a:lnTo>
                    <a:pt x="5940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75"/>
            <p:cNvSpPr/>
            <p:nvPr/>
          </p:nvSpPr>
          <p:spPr>
            <a:xfrm>
              <a:off x="4118525" y="2444600"/>
              <a:ext cx="2157675" cy="768075"/>
            </a:xfrm>
            <a:custGeom>
              <a:rect b="b" l="l" r="r" t="t"/>
              <a:pathLst>
                <a:path extrusionOk="0" h="30723" w="86307">
                  <a:moveTo>
                    <a:pt x="51589" y="1"/>
                  </a:moveTo>
                  <a:lnTo>
                    <a:pt x="47682" y="178"/>
                  </a:lnTo>
                  <a:lnTo>
                    <a:pt x="43864" y="356"/>
                  </a:lnTo>
                  <a:lnTo>
                    <a:pt x="40135" y="711"/>
                  </a:lnTo>
                  <a:lnTo>
                    <a:pt x="36405" y="1066"/>
                  </a:lnTo>
                  <a:lnTo>
                    <a:pt x="32765" y="1510"/>
                  </a:lnTo>
                  <a:lnTo>
                    <a:pt x="29213" y="2043"/>
                  </a:lnTo>
                  <a:lnTo>
                    <a:pt x="25662" y="2664"/>
                  </a:lnTo>
                  <a:lnTo>
                    <a:pt x="22199" y="3375"/>
                  </a:lnTo>
                  <a:lnTo>
                    <a:pt x="18825" y="4085"/>
                  </a:lnTo>
                  <a:lnTo>
                    <a:pt x="15539" y="4973"/>
                  </a:lnTo>
                  <a:lnTo>
                    <a:pt x="12254" y="5861"/>
                  </a:lnTo>
                  <a:lnTo>
                    <a:pt x="9057" y="6838"/>
                  </a:lnTo>
                  <a:lnTo>
                    <a:pt x="5950" y="7903"/>
                  </a:lnTo>
                  <a:lnTo>
                    <a:pt x="2931" y="9057"/>
                  </a:lnTo>
                  <a:lnTo>
                    <a:pt x="1" y="10212"/>
                  </a:lnTo>
                  <a:lnTo>
                    <a:pt x="1" y="30723"/>
                  </a:lnTo>
                  <a:lnTo>
                    <a:pt x="2664" y="29213"/>
                  </a:lnTo>
                  <a:lnTo>
                    <a:pt x="5417" y="27881"/>
                  </a:lnTo>
                  <a:lnTo>
                    <a:pt x="8347" y="26638"/>
                  </a:lnTo>
                  <a:lnTo>
                    <a:pt x="11455" y="25484"/>
                  </a:lnTo>
                  <a:lnTo>
                    <a:pt x="14563" y="24330"/>
                  </a:lnTo>
                  <a:lnTo>
                    <a:pt x="17848" y="23353"/>
                  </a:lnTo>
                  <a:lnTo>
                    <a:pt x="21133" y="22465"/>
                  </a:lnTo>
                  <a:lnTo>
                    <a:pt x="24596" y="21666"/>
                  </a:lnTo>
                  <a:lnTo>
                    <a:pt x="28148" y="20867"/>
                  </a:lnTo>
                  <a:lnTo>
                    <a:pt x="31788" y="20245"/>
                  </a:lnTo>
                  <a:lnTo>
                    <a:pt x="35606" y="19713"/>
                  </a:lnTo>
                  <a:lnTo>
                    <a:pt x="39424" y="19269"/>
                  </a:lnTo>
                  <a:lnTo>
                    <a:pt x="43331" y="18913"/>
                  </a:lnTo>
                  <a:lnTo>
                    <a:pt x="47238" y="18647"/>
                  </a:lnTo>
                  <a:lnTo>
                    <a:pt x="51322" y="18558"/>
                  </a:lnTo>
                  <a:lnTo>
                    <a:pt x="55496" y="18469"/>
                  </a:lnTo>
                  <a:lnTo>
                    <a:pt x="59491" y="18558"/>
                  </a:lnTo>
                  <a:lnTo>
                    <a:pt x="63487" y="18736"/>
                  </a:lnTo>
                  <a:lnTo>
                    <a:pt x="67483" y="18913"/>
                  </a:lnTo>
                  <a:lnTo>
                    <a:pt x="71389" y="19269"/>
                  </a:lnTo>
                  <a:lnTo>
                    <a:pt x="75207" y="19801"/>
                  </a:lnTo>
                  <a:lnTo>
                    <a:pt x="79026" y="20334"/>
                  </a:lnTo>
                  <a:lnTo>
                    <a:pt x="82666" y="20956"/>
                  </a:lnTo>
                  <a:lnTo>
                    <a:pt x="86307" y="21666"/>
                  </a:lnTo>
                  <a:lnTo>
                    <a:pt x="86307" y="2931"/>
                  </a:lnTo>
                  <a:lnTo>
                    <a:pt x="82577" y="2309"/>
                  </a:lnTo>
                  <a:lnTo>
                    <a:pt x="78848" y="1688"/>
                  </a:lnTo>
                  <a:lnTo>
                    <a:pt x="75030" y="1244"/>
                  </a:lnTo>
                  <a:lnTo>
                    <a:pt x="71212" y="800"/>
                  </a:lnTo>
                  <a:lnTo>
                    <a:pt x="67305" y="445"/>
                  </a:lnTo>
                  <a:lnTo>
                    <a:pt x="63398" y="178"/>
                  </a:lnTo>
                  <a:lnTo>
                    <a:pt x="59403" y="89"/>
                  </a:lnTo>
                  <a:lnTo>
                    <a:pt x="5549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75"/>
            <p:cNvSpPr/>
            <p:nvPr/>
          </p:nvSpPr>
          <p:spPr>
            <a:xfrm>
              <a:off x="4118525" y="3268150"/>
              <a:ext cx="2157675" cy="765850"/>
            </a:xfrm>
            <a:custGeom>
              <a:rect b="b" l="l" r="r" t="t"/>
              <a:pathLst>
                <a:path extrusionOk="0" h="30634" w="86307">
                  <a:moveTo>
                    <a:pt x="51589" y="1"/>
                  </a:moveTo>
                  <a:lnTo>
                    <a:pt x="47682" y="178"/>
                  </a:lnTo>
                  <a:lnTo>
                    <a:pt x="43864" y="356"/>
                  </a:lnTo>
                  <a:lnTo>
                    <a:pt x="40135" y="622"/>
                  </a:lnTo>
                  <a:lnTo>
                    <a:pt x="36405" y="977"/>
                  </a:lnTo>
                  <a:lnTo>
                    <a:pt x="32765" y="1421"/>
                  </a:lnTo>
                  <a:lnTo>
                    <a:pt x="29213" y="1954"/>
                  </a:lnTo>
                  <a:lnTo>
                    <a:pt x="25662" y="2576"/>
                  </a:lnTo>
                  <a:lnTo>
                    <a:pt x="22199" y="3286"/>
                  </a:lnTo>
                  <a:lnTo>
                    <a:pt x="18825" y="3996"/>
                  </a:lnTo>
                  <a:lnTo>
                    <a:pt x="15539" y="4884"/>
                  </a:lnTo>
                  <a:lnTo>
                    <a:pt x="12254" y="5772"/>
                  </a:lnTo>
                  <a:lnTo>
                    <a:pt x="9057" y="6749"/>
                  </a:lnTo>
                  <a:lnTo>
                    <a:pt x="5950" y="7814"/>
                  </a:lnTo>
                  <a:lnTo>
                    <a:pt x="2931" y="8969"/>
                  </a:lnTo>
                  <a:lnTo>
                    <a:pt x="1" y="10212"/>
                  </a:lnTo>
                  <a:lnTo>
                    <a:pt x="1" y="30634"/>
                  </a:lnTo>
                  <a:lnTo>
                    <a:pt x="2664" y="29213"/>
                  </a:lnTo>
                  <a:lnTo>
                    <a:pt x="5417" y="27881"/>
                  </a:lnTo>
                  <a:lnTo>
                    <a:pt x="8347" y="26638"/>
                  </a:lnTo>
                  <a:lnTo>
                    <a:pt x="11455" y="25395"/>
                  </a:lnTo>
                  <a:lnTo>
                    <a:pt x="14563" y="24330"/>
                  </a:lnTo>
                  <a:lnTo>
                    <a:pt x="17848" y="23353"/>
                  </a:lnTo>
                  <a:lnTo>
                    <a:pt x="21133" y="22465"/>
                  </a:lnTo>
                  <a:lnTo>
                    <a:pt x="24596" y="21577"/>
                  </a:lnTo>
                  <a:lnTo>
                    <a:pt x="28148" y="20867"/>
                  </a:lnTo>
                  <a:lnTo>
                    <a:pt x="31788" y="20245"/>
                  </a:lnTo>
                  <a:lnTo>
                    <a:pt x="35606" y="19713"/>
                  </a:lnTo>
                  <a:lnTo>
                    <a:pt x="39424" y="19269"/>
                  </a:lnTo>
                  <a:lnTo>
                    <a:pt x="43331" y="18913"/>
                  </a:lnTo>
                  <a:lnTo>
                    <a:pt x="47238" y="18647"/>
                  </a:lnTo>
                  <a:lnTo>
                    <a:pt x="51322" y="18469"/>
                  </a:lnTo>
                  <a:lnTo>
                    <a:pt x="55496" y="18469"/>
                  </a:lnTo>
                  <a:lnTo>
                    <a:pt x="59491" y="18558"/>
                  </a:lnTo>
                  <a:lnTo>
                    <a:pt x="63487" y="18647"/>
                  </a:lnTo>
                  <a:lnTo>
                    <a:pt x="67483" y="18913"/>
                  </a:lnTo>
                  <a:lnTo>
                    <a:pt x="71389" y="19269"/>
                  </a:lnTo>
                  <a:lnTo>
                    <a:pt x="75207" y="19713"/>
                  </a:lnTo>
                  <a:lnTo>
                    <a:pt x="79026" y="20245"/>
                  </a:lnTo>
                  <a:lnTo>
                    <a:pt x="82666" y="20956"/>
                  </a:lnTo>
                  <a:lnTo>
                    <a:pt x="86307" y="21666"/>
                  </a:lnTo>
                  <a:lnTo>
                    <a:pt x="86307" y="2931"/>
                  </a:lnTo>
                  <a:lnTo>
                    <a:pt x="82577" y="2220"/>
                  </a:lnTo>
                  <a:lnTo>
                    <a:pt x="78848" y="1599"/>
                  </a:lnTo>
                  <a:lnTo>
                    <a:pt x="75030" y="1155"/>
                  </a:lnTo>
                  <a:lnTo>
                    <a:pt x="71212" y="711"/>
                  </a:lnTo>
                  <a:lnTo>
                    <a:pt x="67305" y="356"/>
                  </a:lnTo>
                  <a:lnTo>
                    <a:pt x="63398" y="178"/>
                  </a:lnTo>
                  <a:lnTo>
                    <a:pt x="594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76"/>
          <p:cNvSpPr txBox="1"/>
          <p:nvPr/>
        </p:nvSpPr>
        <p:spPr>
          <a:xfrm>
            <a:off x="517675" y="524338"/>
            <a:ext cx="4931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Langkah selanjutnya </a:t>
            </a:r>
            <a:endParaRPr sz="2400">
              <a:solidFill>
                <a:srgbClr val="5F6368"/>
              </a:solidFill>
              <a:latin typeface="Open Sans"/>
              <a:ea typeface="Open Sans"/>
              <a:cs typeface="Open Sans"/>
              <a:sym typeface="Open Sans"/>
            </a:endParaRPr>
          </a:p>
        </p:txBody>
      </p:sp>
      <p:sp>
        <p:nvSpPr>
          <p:cNvPr id="472" name="Google Shape;472;p76"/>
          <p:cNvSpPr/>
          <p:nvPr/>
        </p:nvSpPr>
        <p:spPr>
          <a:xfrm>
            <a:off x="5176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76"/>
          <p:cNvSpPr txBox="1"/>
          <p:nvPr/>
        </p:nvSpPr>
        <p:spPr>
          <a:xfrm>
            <a:off x="711325" y="1917800"/>
            <a:ext cx="2049000" cy="1431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Melakukan efisiensi perpindahan antar halaman agar sesuai dengan yang diharapkan, dan memperbaiki animasi perpindahan halaman.</a:t>
            </a:r>
            <a:endParaRPr sz="1200"/>
          </a:p>
        </p:txBody>
      </p:sp>
      <p:sp>
        <p:nvSpPr>
          <p:cNvPr id="474" name="Google Shape;474;p76"/>
          <p:cNvSpPr/>
          <p:nvPr/>
        </p:nvSpPr>
        <p:spPr>
          <a:xfrm>
            <a:off x="31752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76"/>
          <p:cNvSpPr txBox="1"/>
          <p:nvPr/>
        </p:nvSpPr>
        <p:spPr>
          <a:xfrm>
            <a:off x="3368925" y="1917800"/>
            <a:ext cx="2049000" cy="79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Mengevaluasi dan memperbaiki pemilihan warna pada antarmuka</a:t>
            </a:r>
            <a:r>
              <a:rPr lang="en" sz="1200">
                <a:solidFill>
                  <a:schemeClr val="dk1"/>
                </a:solidFill>
              </a:rPr>
              <a:t>.</a:t>
            </a:r>
            <a:endParaRPr sz="1200">
              <a:solidFill>
                <a:srgbClr val="5F6368"/>
              </a:solidFill>
              <a:latin typeface="Open Sans"/>
              <a:ea typeface="Open Sans"/>
              <a:cs typeface="Open Sans"/>
              <a:sym typeface="Open Sans"/>
            </a:endParaRPr>
          </a:p>
        </p:txBody>
      </p:sp>
      <p:sp>
        <p:nvSpPr>
          <p:cNvPr id="476" name="Google Shape;476;p76"/>
          <p:cNvSpPr/>
          <p:nvPr/>
        </p:nvSpPr>
        <p:spPr>
          <a:xfrm>
            <a:off x="58328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76"/>
          <p:cNvSpPr txBox="1"/>
          <p:nvPr/>
        </p:nvSpPr>
        <p:spPr>
          <a:xfrm>
            <a:off x="6026525" y="1917800"/>
            <a:ext cx="2049000" cy="100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Menambahkan Fungsionalitas dan desain untuk halaman berikutnya.</a:t>
            </a:r>
            <a:endParaRPr sz="1200">
              <a:solidFill>
                <a:srgbClr val="5F6368"/>
              </a:solidFill>
              <a:latin typeface="Open Sans"/>
              <a:ea typeface="Open Sans"/>
              <a:cs typeface="Open Sans"/>
              <a:sym typeface="Open Sans"/>
            </a:endParaRPr>
          </a:p>
        </p:txBody>
      </p:sp>
      <p:sp>
        <p:nvSpPr>
          <p:cNvPr id="478" name="Google Shape;478;p76"/>
          <p:cNvSpPr/>
          <p:nvPr/>
        </p:nvSpPr>
        <p:spPr>
          <a:xfrm>
            <a:off x="1479175" y="1187633"/>
            <a:ext cx="513300" cy="513300"/>
          </a:xfrm>
          <a:prstGeom prst="ellipse">
            <a:avLst/>
          </a:prstGeom>
          <a:solidFill>
            <a:srgbClr val="11C5C6"/>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479" name="Google Shape;479;p76"/>
          <p:cNvSpPr/>
          <p:nvPr/>
        </p:nvSpPr>
        <p:spPr>
          <a:xfrm>
            <a:off x="4136775" y="1187633"/>
            <a:ext cx="513300" cy="513300"/>
          </a:xfrm>
          <a:prstGeom prst="ellipse">
            <a:avLst/>
          </a:prstGeom>
          <a:solidFill>
            <a:srgbClr val="11C5C6"/>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480" name="Google Shape;480;p76"/>
          <p:cNvSpPr/>
          <p:nvPr/>
        </p:nvSpPr>
        <p:spPr>
          <a:xfrm>
            <a:off x="6794375" y="1187633"/>
            <a:ext cx="513300" cy="513300"/>
          </a:xfrm>
          <a:prstGeom prst="ellipse">
            <a:avLst/>
          </a:prstGeom>
          <a:solidFill>
            <a:srgbClr val="11C5C6"/>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77"/>
          <p:cNvSpPr txBox="1"/>
          <p:nvPr/>
        </p:nvSpPr>
        <p:spPr>
          <a:xfrm>
            <a:off x="517675" y="524338"/>
            <a:ext cx="4931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Let’s connect!</a:t>
            </a:r>
            <a:endParaRPr sz="2400">
              <a:solidFill>
                <a:srgbClr val="5F6368"/>
              </a:solidFill>
              <a:latin typeface="Open Sans"/>
              <a:ea typeface="Open Sans"/>
              <a:cs typeface="Open Sans"/>
              <a:sym typeface="Open Sans"/>
            </a:endParaRPr>
          </a:p>
        </p:txBody>
      </p:sp>
      <p:sp>
        <p:nvSpPr>
          <p:cNvPr id="486" name="Google Shape;486;p77"/>
          <p:cNvSpPr/>
          <p:nvPr/>
        </p:nvSpPr>
        <p:spPr>
          <a:xfrm>
            <a:off x="517675" y="1832019"/>
            <a:ext cx="7938900" cy="2510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77"/>
          <p:cNvSpPr txBox="1"/>
          <p:nvPr/>
        </p:nvSpPr>
        <p:spPr>
          <a:xfrm>
            <a:off x="919075" y="2461800"/>
            <a:ext cx="7136100" cy="17502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Terima kasih atas waktu Anda melihat hasil karya saya di aplikasi Streaming Online! Jika Anda ingin</a:t>
            </a:r>
            <a:endParaRPr sz="1200">
              <a:solidFill>
                <a:srgbClr val="5F6368"/>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lihat lebih lanjut atau hubungi, informasi kontak saya disediakan di bawah ini.</a:t>
            </a:r>
            <a:endParaRPr sz="1200">
              <a:solidFill>
                <a:srgbClr val="5F6368"/>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t/>
            </a:r>
            <a:endParaRPr sz="1200">
              <a:solidFill>
                <a:srgbClr val="5F6368"/>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Email: </a:t>
            </a:r>
            <a:r>
              <a:rPr lang="en" u="sng">
                <a:solidFill>
                  <a:schemeClr val="accent1"/>
                </a:solidFill>
                <a:latin typeface="Open Sans"/>
                <a:ea typeface="Open Sans"/>
                <a:cs typeface="Open Sans"/>
                <a:sym typeface="Open Sans"/>
              </a:rPr>
              <a:t>20200410700123@student.umj.ac.id</a:t>
            </a:r>
            <a:endParaRPr u="sng">
              <a:solidFill>
                <a:schemeClr val="accent1"/>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Website:</a:t>
            </a:r>
            <a:r>
              <a:rPr lang="en">
                <a:solidFill>
                  <a:srgbClr val="0000FF"/>
                </a:solidFill>
                <a:latin typeface="Open Sans"/>
                <a:ea typeface="Open Sans"/>
                <a:cs typeface="Open Sans"/>
                <a:sym typeface="Open Sans"/>
              </a:rPr>
              <a:t> </a:t>
            </a:r>
            <a:r>
              <a:rPr lang="en" u="sng">
                <a:solidFill>
                  <a:schemeClr val="accent1"/>
                </a:solidFill>
                <a:latin typeface="Open Sans"/>
                <a:ea typeface="Open Sans"/>
                <a:cs typeface="Open Sans"/>
                <a:sym typeface="Open Sans"/>
              </a:rPr>
              <a:t>https://reihan-septyawan.netlify.app/</a:t>
            </a:r>
            <a:endParaRPr u="sng">
              <a:solidFill>
                <a:schemeClr val="accent1"/>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Github:</a:t>
            </a:r>
            <a:r>
              <a:rPr lang="en">
                <a:solidFill>
                  <a:schemeClr val="dk1"/>
                </a:solidFill>
                <a:latin typeface="Open Sans"/>
                <a:ea typeface="Open Sans"/>
                <a:cs typeface="Open Sans"/>
                <a:sym typeface="Open Sans"/>
              </a:rPr>
              <a:t> </a:t>
            </a:r>
            <a:r>
              <a:rPr lang="en" u="sng">
                <a:solidFill>
                  <a:schemeClr val="accent1"/>
                </a:solidFill>
                <a:latin typeface="Open Sans"/>
                <a:ea typeface="Open Sans"/>
                <a:cs typeface="Open Sans"/>
                <a:sym typeface="Open Sans"/>
              </a:rPr>
              <a:t>https://github.com/Maskulin1</a:t>
            </a:r>
            <a:endParaRPr u="sng">
              <a:solidFill>
                <a:schemeClr val="accent1"/>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t/>
            </a:r>
            <a:endParaRPr sz="1200">
              <a:solidFill>
                <a:srgbClr val="5F6368"/>
              </a:solidFill>
              <a:latin typeface="Open Sans"/>
              <a:ea typeface="Open Sans"/>
              <a:cs typeface="Open Sans"/>
              <a:sym typeface="Open Sans"/>
            </a:endParaRPr>
          </a:p>
        </p:txBody>
      </p:sp>
      <p:sp>
        <p:nvSpPr>
          <p:cNvPr id="488" name="Google Shape;488;p77"/>
          <p:cNvSpPr/>
          <p:nvPr/>
        </p:nvSpPr>
        <p:spPr>
          <a:xfrm>
            <a:off x="4230475" y="1602212"/>
            <a:ext cx="513300" cy="513300"/>
          </a:xfrm>
          <a:prstGeom prst="ellipse">
            <a:avLst/>
          </a:prstGeom>
          <a:solidFill>
            <a:srgbClr val="11C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77"/>
          <p:cNvSpPr/>
          <p:nvPr/>
        </p:nvSpPr>
        <p:spPr>
          <a:xfrm>
            <a:off x="4361825" y="1734124"/>
            <a:ext cx="250599" cy="249449"/>
          </a:xfrm>
          <a:custGeom>
            <a:rect b="b" l="l" r="r" t="t"/>
            <a:pathLst>
              <a:path extrusionOk="0" h="962" w="964">
                <a:moveTo>
                  <a:pt x="774" y="400"/>
                </a:moveTo>
                <a:lnTo>
                  <a:pt x="562" y="189"/>
                </a:lnTo>
                <a:lnTo>
                  <a:pt x="0" y="749"/>
                </a:lnTo>
                <a:lnTo>
                  <a:pt x="0" y="961"/>
                </a:lnTo>
                <a:lnTo>
                  <a:pt x="212" y="961"/>
                </a:lnTo>
                <a:lnTo>
                  <a:pt x="774" y="400"/>
                </a:lnTo>
                <a:close/>
                <a:moveTo>
                  <a:pt x="940" y="234"/>
                </a:moveTo>
                <a:cubicBezTo>
                  <a:pt x="963" y="211"/>
                  <a:pt x="963" y="177"/>
                  <a:pt x="940" y="155"/>
                </a:cubicBezTo>
                <a:lnTo>
                  <a:pt x="807" y="22"/>
                </a:lnTo>
                <a:cubicBezTo>
                  <a:pt x="785" y="0"/>
                  <a:pt x="751" y="0"/>
                  <a:pt x="728" y="22"/>
                </a:cubicBezTo>
                <a:lnTo>
                  <a:pt x="618" y="132"/>
                </a:lnTo>
                <a:lnTo>
                  <a:pt x="830" y="344"/>
                </a:lnTo>
                <a:lnTo>
                  <a:pt x="940" y="23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D3E50"/>
        </a:solidFill>
      </p:bgPr>
    </p:bg>
    <p:spTree>
      <p:nvGrpSpPr>
        <p:cNvPr id="493" name="Shape 493"/>
        <p:cNvGrpSpPr/>
        <p:nvPr/>
      </p:nvGrpSpPr>
      <p:grpSpPr>
        <a:xfrm>
          <a:off x="0" y="0"/>
          <a:ext cx="0" cy="0"/>
          <a:chOff x="0" y="0"/>
          <a:chExt cx="0" cy="0"/>
        </a:xfrm>
      </p:grpSpPr>
      <p:sp>
        <p:nvSpPr>
          <p:cNvPr id="494" name="Google Shape;494;p78"/>
          <p:cNvSpPr txBox="1"/>
          <p:nvPr/>
        </p:nvSpPr>
        <p:spPr>
          <a:xfrm>
            <a:off x="2106450" y="2202300"/>
            <a:ext cx="49311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pen Sans"/>
                <a:ea typeface="Open Sans"/>
                <a:cs typeface="Open Sans"/>
                <a:sym typeface="Open Sans"/>
              </a:rPr>
              <a:t>Terima Kasih!</a:t>
            </a:r>
            <a:endParaRPr sz="3600">
              <a:solidFill>
                <a:srgbClr val="FFFFFF"/>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44"/>
          <p:cNvSpPr txBox="1"/>
          <p:nvPr/>
        </p:nvSpPr>
        <p:spPr>
          <a:xfrm>
            <a:off x="517675" y="2304850"/>
            <a:ext cx="3446100" cy="18009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2D3E50"/>
                </a:solidFill>
                <a:latin typeface="Open Sans SemiBold"/>
                <a:ea typeface="Open Sans SemiBold"/>
                <a:cs typeface="Open Sans SemiBold"/>
                <a:sym typeface="Open Sans SemiBold"/>
              </a:rPr>
              <a:t>Posisi</a:t>
            </a:r>
            <a:r>
              <a:rPr lang="en">
                <a:solidFill>
                  <a:srgbClr val="2D3E50"/>
                </a:solidFill>
                <a:latin typeface="Open Sans SemiBold"/>
                <a:ea typeface="Open Sans SemiBold"/>
                <a:cs typeface="Open Sans SemiBold"/>
                <a:sym typeface="Open Sans SemiBold"/>
              </a:rPr>
              <a:t>: </a:t>
            </a:r>
            <a:endParaRPr>
              <a:solidFill>
                <a:srgbClr val="2D3E50"/>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 sz="1200">
                <a:solidFill>
                  <a:srgbClr val="5F6368"/>
                </a:solidFill>
                <a:latin typeface="Open Sans"/>
                <a:ea typeface="Open Sans"/>
                <a:cs typeface="Open Sans"/>
                <a:sym typeface="Open Sans"/>
              </a:rPr>
              <a:t>UX Designer yang mendesain keseluruhan yang ada pada aplikasi. </a:t>
            </a:r>
            <a:endParaRPr sz="1200">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rPr lang="en" sz="1200">
                <a:solidFill>
                  <a:srgbClr val="5F6368"/>
                </a:solidFill>
                <a:latin typeface="Open Sans"/>
                <a:ea typeface="Open Sans"/>
                <a:cs typeface="Open Sans"/>
                <a:sym typeface="Open Sans"/>
              </a:rPr>
              <a:t>UX Researcher yang melakukan penelitian terhadap perilaku, kebutuhan, dan preferensi pengguna pada aplikasi.</a:t>
            </a:r>
            <a:endParaRPr b="1" sz="1200">
              <a:solidFill>
                <a:srgbClr val="4285F4"/>
              </a:solidFill>
              <a:latin typeface="Open Sans"/>
              <a:ea typeface="Open Sans"/>
              <a:cs typeface="Open Sans"/>
              <a:sym typeface="Open Sans"/>
            </a:endParaRPr>
          </a:p>
        </p:txBody>
      </p:sp>
      <p:sp>
        <p:nvSpPr>
          <p:cNvPr id="169" name="Google Shape;169;p44"/>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Ringkasan Project </a:t>
            </a:r>
            <a:endParaRPr sz="2400">
              <a:solidFill>
                <a:srgbClr val="5F6368"/>
              </a:solidFill>
              <a:latin typeface="Open Sans"/>
              <a:ea typeface="Open Sans"/>
              <a:cs typeface="Open Sans"/>
              <a:sym typeface="Open Sans"/>
            </a:endParaRPr>
          </a:p>
        </p:txBody>
      </p:sp>
      <p:sp>
        <p:nvSpPr>
          <p:cNvPr id="170" name="Google Shape;170;p44"/>
          <p:cNvSpPr/>
          <p:nvPr/>
        </p:nvSpPr>
        <p:spPr>
          <a:xfrm>
            <a:off x="517675" y="1534000"/>
            <a:ext cx="513300" cy="513300"/>
          </a:xfrm>
          <a:prstGeom prst="ellipse">
            <a:avLst/>
          </a:prstGeom>
          <a:solidFill>
            <a:srgbClr val="2D3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D3E50"/>
              </a:solidFill>
            </a:endParaRPr>
          </a:p>
        </p:txBody>
      </p:sp>
      <p:sp>
        <p:nvSpPr>
          <p:cNvPr id="171" name="Google Shape;171;p44"/>
          <p:cNvSpPr txBox="1"/>
          <p:nvPr/>
        </p:nvSpPr>
        <p:spPr>
          <a:xfrm>
            <a:off x="4572000" y="2237975"/>
            <a:ext cx="3446100" cy="2077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2D3E50"/>
                </a:solidFill>
                <a:latin typeface="Open Sans SemiBold"/>
                <a:ea typeface="Open Sans SemiBold"/>
                <a:cs typeface="Open Sans SemiBold"/>
                <a:sym typeface="Open Sans SemiBold"/>
              </a:rPr>
              <a:t>Tanggung Jawab</a:t>
            </a:r>
            <a:r>
              <a:rPr lang="en">
                <a:solidFill>
                  <a:srgbClr val="2D3E50"/>
                </a:solidFill>
                <a:latin typeface="Open Sans SemiBold"/>
                <a:ea typeface="Open Sans SemiBold"/>
                <a:cs typeface="Open Sans SemiBold"/>
                <a:sym typeface="Open Sans SemiBold"/>
              </a:rPr>
              <a:t>: </a:t>
            </a:r>
            <a:endParaRPr>
              <a:solidFill>
                <a:srgbClr val="2D3E50"/>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 sz="1200">
                <a:solidFill>
                  <a:srgbClr val="5F6368"/>
                </a:solidFill>
                <a:latin typeface="Open Sans"/>
                <a:ea typeface="Open Sans"/>
                <a:cs typeface="Open Sans"/>
                <a:sym typeface="Open Sans"/>
              </a:rPr>
              <a:t>User Research, melakukan survey sekaligus mendefinisikan pada empathize dan define, membuat wireframe, membuat mockup, membuat prototyping, melakukan Ideate, menentukan Goal Statement, Usability Study, dan melakukan modifikasi berdasarkan </a:t>
            </a:r>
            <a:endParaRPr b="1" sz="1200">
              <a:solidFill>
                <a:srgbClr val="4285F4"/>
              </a:solidFill>
              <a:latin typeface="Open Sans"/>
              <a:ea typeface="Open Sans"/>
              <a:cs typeface="Open Sans"/>
              <a:sym typeface="Open Sans"/>
            </a:endParaRPr>
          </a:p>
        </p:txBody>
      </p:sp>
      <p:sp>
        <p:nvSpPr>
          <p:cNvPr id="172" name="Google Shape;172;p44"/>
          <p:cNvSpPr/>
          <p:nvPr/>
        </p:nvSpPr>
        <p:spPr>
          <a:xfrm>
            <a:off x="4572000" y="1534000"/>
            <a:ext cx="513300" cy="513300"/>
          </a:xfrm>
          <a:prstGeom prst="ellipse">
            <a:avLst/>
          </a:prstGeom>
          <a:solidFill>
            <a:srgbClr val="2D3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D3E50"/>
              </a:solidFill>
            </a:endParaRPr>
          </a:p>
        </p:txBody>
      </p:sp>
      <p:sp>
        <p:nvSpPr>
          <p:cNvPr id="173" name="Google Shape;173;p44"/>
          <p:cNvSpPr/>
          <p:nvPr/>
        </p:nvSpPr>
        <p:spPr>
          <a:xfrm>
            <a:off x="645441" y="1662440"/>
            <a:ext cx="257757" cy="256421"/>
          </a:xfrm>
          <a:custGeom>
            <a:rect b="b" l="l" r="r" t="t"/>
            <a:pathLst>
              <a:path extrusionOk="0" h="847" w="851">
                <a:moveTo>
                  <a:pt x="423" y="423"/>
                </a:moveTo>
                <a:cubicBezTo>
                  <a:pt x="542" y="423"/>
                  <a:pt x="635" y="327"/>
                  <a:pt x="635" y="212"/>
                </a:cubicBezTo>
                <a:cubicBezTo>
                  <a:pt x="635" y="93"/>
                  <a:pt x="539" y="0"/>
                  <a:pt x="423" y="0"/>
                </a:cubicBezTo>
                <a:cubicBezTo>
                  <a:pt x="308" y="0"/>
                  <a:pt x="212" y="96"/>
                  <a:pt x="212" y="212"/>
                </a:cubicBezTo>
                <a:cubicBezTo>
                  <a:pt x="209" y="327"/>
                  <a:pt x="305" y="423"/>
                  <a:pt x="423" y="423"/>
                </a:cubicBezTo>
                <a:close/>
                <a:moveTo>
                  <a:pt x="423" y="528"/>
                </a:moveTo>
                <a:cubicBezTo>
                  <a:pt x="282" y="528"/>
                  <a:pt x="0" y="598"/>
                  <a:pt x="0" y="738"/>
                </a:cubicBezTo>
                <a:lnTo>
                  <a:pt x="0" y="846"/>
                </a:lnTo>
                <a:lnTo>
                  <a:pt x="850" y="846"/>
                </a:lnTo>
                <a:lnTo>
                  <a:pt x="850" y="738"/>
                </a:lnTo>
                <a:cubicBezTo>
                  <a:pt x="847" y="601"/>
                  <a:pt x="564" y="528"/>
                  <a:pt x="423" y="52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74" name="Google Shape;174;p44"/>
          <p:cNvSpPr/>
          <p:nvPr/>
        </p:nvSpPr>
        <p:spPr>
          <a:xfrm>
            <a:off x="4685687" y="1710781"/>
            <a:ext cx="285935" cy="159748"/>
          </a:xfrm>
          <a:custGeom>
            <a:rect b="b" l="l" r="r" t="t"/>
            <a:pathLst>
              <a:path extrusionOk="0" h="526" w="941">
                <a:moveTo>
                  <a:pt x="0" y="316"/>
                </a:moveTo>
                <a:lnTo>
                  <a:pt x="105" y="316"/>
                </a:lnTo>
                <a:lnTo>
                  <a:pt x="105" y="212"/>
                </a:lnTo>
                <a:lnTo>
                  <a:pt x="0" y="212"/>
                </a:lnTo>
                <a:lnTo>
                  <a:pt x="0" y="316"/>
                </a:lnTo>
                <a:close/>
                <a:moveTo>
                  <a:pt x="0" y="525"/>
                </a:moveTo>
                <a:lnTo>
                  <a:pt x="105" y="525"/>
                </a:lnTo>
                <a:lnTo>
                  <a:pt x="105" y="421"/>
                </a:lnTo>
                <a:lnTo>
                  <a:pt x="0" y="421"/>
                </a:lnTo>
                <a:lnTo>
                  <a:pt x="0" y="525"/>
                </a:lnTo>
                <a:close/>
                <a:moveTo>
                  <a:pt x="0" y="105"/>
                </a:moveTo>
                <a:lnTo>
                  <a:pt x="105" y="105"/>
                </a:lnTo>
                <a:lnTo>
                  <a:pt x="105" y="0"/>
                </a:lnTo>
                <a:lnTo>
                  <a:pt x="0" y="0"/>
                </a:lnTo>
                <a:lnTo>
                  <a:pt x="0" y="105"/>
                </a:lnTo>
                <a:close/>
                <a:moveTo>
                  <a:pt x="209" y="316"/>
                </a:moveTo>
                <a:lnTo>
                  <a:pt x="940" y="316"/>
                </a:lnTo>
                <a:lnTo>
                  <a:pt x="940" y="212"/>
                </a:lnTo>
                <a:lnTo>
                  <a:pt x="209" y="212"/>
                </a:lnTo>
                <a:lnTo>
                  <a:pt x="209" y="316"/>
                </a:lnTo>
                <a:close/>
                <a:moveTo>
                  <a:pt x="209" y="525"/>
                </a:moveTo>
                <a:lnTo>
                  <a:pt x="940" y="525"/>
                </a:lnTo>
                <a:lnTo>
                  <a:pt x="940" y="421"/>
                </a:lnTo>
                <a:lnTo>
                  <a:pt x="209" y="421"/>
                </a:lnTo>
                <a:lnTo>
                  <a:pt x="209" y="525"/>
                </a:lnTo>
                <a:close/>
                <a:moveTo>
                  <a:pt x="209" y="0"/>
                </a:moveTo>
                <a:lnTo>
                  <a:pt x="209" y="105"/>
                </a:lnTo>
                <a:lnTo>
                  <a:pt x="940" y="105"/>
                </a:lnTo>
                <a:lnTo>
                  <a:pt x="940" y="0"/>
                </a:lnTo>
                <a:lnTo>
                  <a:pt x="209"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3F5E"/>
        </a:solidFill>
      </p:bgPr>
    </p:bg>
    <p:spTree>
      <p:nvGrpSpPr>
        <p:cNvPr id="178" name="Shape 178"/>
        <p:cNvGrpSpPr/>
        <p:nvPr/>
      </p:nvGrpSpPr>
      <p:grpSpPr>
        <a:xfrm>
          <a:off x="0" y="0"/>
          <a:ext cx="0" cy="0"/>
          <a:chOff x="0" y="0"/>
          <a:chExt cx="0" cy="0"/>
        </a:xfrm>
      </p:grpSpPr>
      <p:sp>
        <p:nvSpPr>
          <p:cNvPr id="179" name="Google Shape;179;p45"/>
          <p:cNvSpPr txBox="1"/>
          <p:nvPr/>
        </p:nvSpPr>
        <p:spPr>
          <a:xfrm>
            <a:off x="-460025" y="2082300"/>
            <a:ext cx="3704400" cy="14037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Empathize, </a:t>
            </a:r>
            <a:br>
              <a:rPr lang="en" sz="2400">
                <a:solidFill>
                  <a:srgbClr val="FFFFFF"/>
                </a:solidFill>
                <a:latin typeface="Open Sans"/>
                <a:ea typeface="Open Sans"/>
                <a:cs typeface="Open Sans"/>
                <a:sym typeface="Open Sans"/>
              </a:rPr>
            </a:br>
            <a:r>
              <a:rPr lang="en" sz="2400">
                <a:solidFill>
                  <a:srgbClr val="FFFFFF"/>
                </a:solidFill>
                <a:latin typeface="Open Sans"/>
                <a:ea typeface="Open Sans"/>
                <a:cs typeface="Open Sans"/>
                <a:sym typeface="Open Sans"/>
              </a:rPr>
              <a:t>Define, </a:t>
            </a:r>
            <a:br>
              <a:rPr lang="en" sz="2400">
                <a:solidFill>
                  <a:srgbClr val="FFFFFF"/>
                </a:solidFill>
                <a:latin typeface="Open Sans"/>
                <a:ea typeface="Open Sans"/>
                <a:cs typeface="Open Sans"/>
                <a:sym typeface="Open Sans"/>
              </a:rPr>
            </a:br>
            <a:r>
              <a:rPr lang="en" sz="2400">
                <a:solidFill>
                  <a:srgbClr val="FFFFFF"/>
                </a:solidFill>
                <a:latin typeface="Open Sans"/>
                <a:ea typeface="Open Sans"/>
                <a:cs typeface="Open Sans"/>
                <a:sym typeface="Open Sans"/>
              </a:rPr>
              <a:t>&amp; Ideate</a:t>
            </a:r>
            <a:endParaRPr sz="2400">
              <a:solidFill>
                <a:srgbClr val="FFFFFF"/>
              </a:solidFill>
              <a:latin typeface="Open Sans"/>
              <a:ea typeface="Open Sans"/>
              <a:cs typeface="Open Sans"/>
              <a:sym typeface="Open Sans"/>
            </a:endParaRPr>
          </a:p>
        </p:txBody>
      </p:sp>
      <p:sp>
        <p:nvSpPr>
          <p:cNvPr id="180" name="Google Shape;180;p45"/>
          <p:cNvSpPr txBox="1"/>
          <p:nvPr/>
        </p:nvSpPr>
        <p:spPr>
          <a:xfrm>
            <a:off x="3712425" y="1886850"/>
            <a:ext cx="3946500" cy="1693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research</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p</a:t>
            </a:r>
            <a:r>
              <a:rPr lang="en">
                <a:solidFill>
                  <a:srgbClr val="FFFFFF"/>
                </a:solidFill>
                <a:latin typeface="Open Sans"/>
                <a:ea typeface="Open Sans"/>
                <a:cs typeface="Open Sans"/>
                <a:sym typeface="Open Sans"/>
              </a:rPr>
              <a:t>ersona</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Problem </a:t>
            </a:r>
            <a:r>
              <a:rPr lang="en">
                <a:solidFill>
                  <a:srgbClr val="FFFFFF"/>
                </a:solidFill>
                <a:latin typeface="Open Sans"/>
                <a:ea typeface="Open Sans"/>
                <a:cs typeface="Open Sans"/>
                <a:sym typeface="Open Sans"/>
              </a:rPr>
              <a:t>statement</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journey map</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Brainstorming</a:t>
            </a:r>
            <a:endParaRPr>
              <a:solidFill>
                <a:srgbClr val="FFFFFF"/>
              </a:solidFill>
              <a:latin typeface="Open Sans"/>
              <a:ea typeface="Open Sans"/>
              <a:cs typeface="Open Sans"/>
              <a:sym typeface="Open Sans"/>
            </a:endParaRPr>
          </a:p>
        </p:txBody>
      </p:sp>
      <p:cxnSp>
        <p:nvCxnSpPr>
          <p:cNvPr id="181" name="Google Shape;181;p45"/>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46"/>
          <p:cNvSpPr/>
          <p:nvPr/>
        </p:nvSpPr>
        <p:spPr>
          <a:xfrm>
            <a:off x="517675" y="1479182"/>
            <a:ext cx="7938900" cy="2510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46"/>
          <p:cNvSpPr txBox="1"/>
          <p:nvPr/>
        </p:nvSpPr>
        <p:spPr>
          <a:xfrm>
            <a:off x="517675" y="224375"/>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Ringkasan User R</a:t>
            </a:r>
            <a:r>
              <a:rPr lang="en" sz="2400">
                <a:solidFill>
                  <a:srgbClr val="5F6368"/>
                </a:solidFill>
                <a:latin typeface="Open Sans"/>
                <a:ea typeface="Open Sans"/>
                <a:cs typeface="Open Sans"/>
                <a:sym typeface="Open Sans"/>
              </a:rPr>
              <a:t>esearch</a:t>
            </a:r>
            <a:endParaRPr sz="2400">
              <a:solidFill>
                <a:srgbClr val="5F6368"/>
              </a:solidFill>
              <a:latin typeface="Open Sans"/>
              <a:ea typeface="Open Sans"/>
              <a:cs typeface="Open Sans"/>
              <a:sym typeface="Open Sans"/>
            </a:endParaRPr>
          </a:p>
        </p:txBody>
      </p:sp>
      <p:sp>
        <p:nvSpPr>
          <p:cNvPr id="188" name="Google Shape;188;p46"/>
          <p:cNvSpPr txBox="1"/>
          <p:nvPr/>
        </p:nvSpPr>
        <p:spPr>
          <a:xfrm>
            <a:off x="1003950" y="1438688"/>
            <a:ext cx="7136100" cy="27060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a:t>
            </a:r>
            <a:r>
              <a:rPr lang="en" sz="1200">
                <a:solidFill>
                  <a:schemeClr val="dk1"/>
                </a:solidFill>
                <a:latin typeface="Times New Roman"/>
                <a:ea typeface="Times New Roman"/>
                <a:cs typeface="Times New Roman"/>
                <a:sym typeface="Times New Roman"/>
              </a:rPr>
              <a:t>Saya telah melakukan survei terhadap para pecinta film/series untuk mengetahui kebiasaan, kebutuhan, dan masalah mereka ketika melakukan streaming film/series secara online. Berdasarkan hasil survei, mayoritas responden berusia antara 18-24 tahun dan terdiri dari laki-laki dan perempuan. Mayoritas responden menggunakan platform streaming film seminggu lebih dari satu kali, dengan Netflix dan Disney+ Hotstar menjadi pilihan utama. Ketersediaan film di platform streaming yang digunakan mayoritas responden dianggap memuaskan, sedangkan sistem rekomendasi dianggap cukup akurat dan membantu. Mayoritas responden merasa biaya berlangganan layanan streaming film cukup terjangkau. Genre film yang paling banyak ditonton adalah Action, Adventure, dan Animation. Faktor utama yang mempengaruhi pemilihan platform streaming adalah harga berlangganan yang terjangkau dan ketersediaan film dan serial TV yang diinginkan. Mayoritas responden mengalami masalah ketika melakukan streaming, seperti jaringan yang lemot dan suara yang hilang tiba-tiba. Fitur yang paling sering digunakan adalah fitur pencarian film, sedangkan fitur deskripsi audio jarang digunakan. Saran dari responden adalah untuk memperbanyak cakupan film, mengurangi iklan, dan membuat library lebih lengkap.</a:t>
            </a:r>
            <a:r>
              <a:rPr lang="en" sz="1200">
                <a:solidFill>
                  <a:srgbClr val="5F6368"/>
                </a:solidFill>
                <a:latin typeface="Open Sans"/>
                <a:ea typeface="Open Sans"/>
                <a:cs typeface="Open Sans"/>
                <a:sym typeface="Open Sans"/>
              </a:rPr>
              <a:t>”</a:t>
            </a:r>
            <a:endParaRPr b="1" sz="1200">
              <a:solidFill>
                <a:srgbClr val="1967D2"/>
              </a:solidFill>
              <a:latin typeface="Open Sans"/>
              <a:ea typeface="Open Sans"/>
              <a:cs typeface="Open Sans"/>
              <a:sym typeface="Open Sans"/>
            </a:endParaRPr>
          </a:p>
        </p:txBody>
      </p:sp>
      <p:sp>
        <p:nvSpPr>
          <p:cNvPr id="189" name="Google Shape;189;p46"/>
          <p:cNvSpPr/>
          <p:nvPr/>
        </p:nvSpPr>
        <p:spPr>
          <a:xfrm>
            <a:off x="4230475" y="778487"/>
            <a:ext cx="513300" cy="513300"/>
          </a:xfrm>
          <a:prstGeom prst="ellipse">
            <a:avLst/>
          </a:prstGeom>
          <a:solidFill>
            <a:srgbClr val="F43F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46"/>
          <p:cNvSpPr/>
          <p:nvPr/>
        </p:nvSpPr>
        <p:spPr>
          <a:xfrm>
            <a:off x="4373201" y="921201"/>
            <a:ext cx="227849" cy="227849"/>
          </a:xfrm>
          <a:custGeom>
            <a:rect b="b" l="l" r="r" t="t"/>
            <a:pathLst>
              <a:path extrusionOk="0" h="941" w="940">
                <a:moveTo>
                  <a:pt x="835" y="0"/>
                </a:moveTo>
                <a:lnTo>
                  <a:pt x="104" y="0"/>
                </a:lnTo>
                <a:cubicBezTo>
                  <a:pt x="47" y="0"/>
                  <a:pt x="0" y="48"/>
                  <a:pt x="0" y="105"/>
                </a:cubicBezTo>
                <a:lnTo>
                  <a:pt x="0" y="835"/>
                </a:lnTo>
                <a:cubicBezTo>
                  <a:pt x="0" y="892"/>
                  <a:pt x="47" y="940"/>
                  <a:pt x="104" y="940"/>
                </a:cubicBezTo>
                <a:lnTo>
                  <a:pt x="835" y="940"/>
                </a:lnTo>
                <a:cubicBezTo>
                  <a:pt x="891" y="940"/>
                  <a:pt x="939" y="892"/>
                  <a:pt x="939" y="835"/>
                </a:cubicBezTo>
                <a:lnTo>
                  <a:pt x="939" y="105"/>
                </a:lnTo>
                <a:cubicBezTo>
                  <a:pt x="939" y="48"/>
                  <a:pt x="891" y="0"/>
                  <a:pt x="835" y="0"/>
                </a:cubicBezTo>
                <a:close/>
                <a:moveTo>
                  <a:pt x="313" y="734"/>
                </a:moveTo>
                <a:lnTo>
                  <a:pt x="208" y="734"/>
                </a:lnTo>
                <a:lnTo>
                  <a:pt x="208" y="367"/>
                </a:lnTo>
                <a:lnTo>
                  <a:pt x="313" y="367"/>
                </a:lnTo>
                <a:lnTo>
                  <a:pt x="313" y="734"/>
                </a:lnTo>
                <a:close/>
                <a:moveTo>
                  <a:pt x="522" y="734"/>
                </a:moveTo>
                <a:lnTo>
                  <a:pt x="417" y="734"/>
                </a:lnTo>
                <a:lnTo>
                  <a:pt x="417" y="212"/>
                </a:lnTo>
                <a:lnTo>
                  <a:pt x="522" y="212"/>
                </a:lnTo>
                <a:lnTo>
                  <a:pt x="522" y="734"/>
                </a:lnTo>
                <a:close/>
                <a:moveTo>
                  <a:pt x="730" y="734"/>
                </a:moveTo>
                <a:lnTo>
                  <a:pt x="626" y="734"/>
                </a:lnTo>
                <a:lnTo>
                  <a:pt x="626" y="525"/>
                </a:lnTo>
                <a:lnTo>
                  <a:pt x="730" y="525"/>
                </a:lnTo>
                <a:lnTo>
                  <a:pt x="730" y="73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91" name="Google Shape;191;p46"/>
          <p:cNvSpPr txBox="1"/>
          <p:nvPr/>
        </p:nvSpPr>
        <p:spPr>
          <a:xfrm>
            <a:off x="517675" y="4372050"/>
            <a:ext cx="3053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800"/>
              </a:spcAft>
              <a:buNone/>
            </a:pPr>
            <a:r>
              <a:rPr lang="en"/>
              <a:t>Link Project : </a:t>
            </a:r>
            <a:r>
              <a:rPr lang="en" sz="1350" u="sng">
                <a:solidFill>
                  <a:schemeClr val="hlink"/>
                </a:solidFill>
                <a:highlight>
                  <a:srgbClr val="FFFFFF"/>
                </a:highlight>
                <a:latin typeface="Open Sans"/>
                <a:ea typeface="Open Sans"/>
                <a:cs typeface="Open Sans"/>
                <a:sym typeface="Open Sans"/>
                <a:hlinkClick r:id="rId3"/>
              </a:rPr>
              <a:t>Lampiran Hasil Survey</a:t>
            </a:r>
            <a:endParaRPr sz="1350" u="sng">
              <a:solidFill>
                <a:srgbClr val="FF5483"/>
              </a:solidFill>
              <a:highlight>
                <a:srgbClr val="FFFFFF"/>
              </a:highlight>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47"/>
          <p:cNvSpPr txBox="1"/>
          <p:nvPr/>
        </p:nvSpPr>
        <p:spPr>
          <a:xfrm>
            <a:off x="390350" y="443725"/>
            <a:ext cx="21840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Empathy Map</a:t>
            </a:r>
            <a:endParaRPr sz="2400">
              <a:solidFill>
                <a:srgbClr val="5F6368"/>
              </a:solidFill>
              <a:latin typeface="Open Sans"/>
              <a:ea typeface="Open Sans"/>
              <a:cs typeface="Open Sans"/>
              <a:sym typeface="Open Sans"/>
            </a:endParaRPr>
          </a:p>
        </p:txBody>
      </p:sp>
      <p:pic>
        <p:nvPicPr>
          <p:cNvPr id="197" name="Google Shape;197;p47"/>
          <p:cNvPicPr preferRelativeResize="0"/>
          <p:nvPr/>
        </p:nvPicPr>
        <p:blipFill>
          <a:blip r:embed="rId3">
            <a:alphaModFix/>
          </a:blip>
          <a:stretch>
            <a:fillRect/>
          </a:stretch>
        </p:blipFill>
        <p:spPr>
          <a:xfrm>
            <a:off x="3021128" y="93050"/>
            <a:ext cx="4946104" cy="4957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48"/>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User research: pain points</a:t>
            </a:r>
            <a:endParaRPr sz="2400">
              <a:solidFill>
                <a:srgbClr val="5F6368"/>
              </a:solidFill>
              <a:latin typeface="Open Sans"/>
              <a:ea typeface="Open Sans"/>
              <a:cs typeface="Open Sans"/>
              <a:sym typeface="Open Sans"/>
            </a:endParaRPr>
          </a:p>
        </p:txBody>
      </p:sp>
      <p:sp>
        <p:nvSpPr>
          <p:cNvPr id="203" name="Google Shape;203;p48"/>
          <p:cNvSpPr txBox="1"/>
          <p:nvPr/>
        </p:nvSpPr>
        <p:spPr>
          <a:xfrm>
            <a:off x="441463" y="2008850"/>
            <a:ext cx="1872600" cy="4002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F43F5E"/>
                </a:solidFill>
                <a:latin typeface="Open Sans SemiBold"/>
                <a:ea typeface="Open Sans SemiBold"/>
                <a:cs typeface="Open Sans SemiBold"/>
                <a:sym typeface="Open Sans SemiBold"/>
              </a:rPr>
              <a:t>Pain point</a:t>
            </a:r>
            <a:endParaRPr>
              <a:solidFill>
                <a:srgbClr val="F43F5E"/>
              </a:solidFill>
              <a:latin typeface="Open Sans SemiBold"/>
              <a:ea typeface="Open Sans SemiBold"/>
              <a:cs typeface="Open Sans SemiBold"/>
              <a:sym typeface="Open Sans SemiBold"/>
            </a:endParaRPr>
          </a:p>
        </p:txBody>
      </p:sp>
      <p:sp>
        <p:nvSpPr>
          <p:cNvPr id="204" name="Google Shape;204;p48"/>
          <p:cNvSpPr txBox="1"/>
          <p:nvPr/>
        </p:nvSpPr>
        <p:spPr>
          <a:xfrm>
            <a:off x="441475" y="2522475"/>
            <a:ext cx="1872600" cy="11607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Iklan yang sering muncul di awal maupun di pertengahan film/series</a:t>
            </a:r>
            <a:endParaRPr sz="1200">
              <a:solidFill>
                <a:schemeClr val="dk1"/>
              </a:solidFill>
              <a:latin typeface="Times New Roman"/>
              <a:ea typeface="Times New Roman"/>
              <a:cs typeface="Times New Roman"/>
              <a:sym typeface="Times New Roman"/>
            </a:endParaRPr>
          </a:p>
          <a:p>
            <a:pPr indent="0" lvl="0" marL="0" rtl="0" algn="ctr">
              <a:lnSpc>
                <a:spcPct val="115000"/>
              </a:lnSpc>
              <a:spcBef>
                <a:spcPts val="1200"/>
              </a:spcBef>
              <a:spcAft>
                <a:spcPts val="0"/>
              </a:spcAft>
              <a:buNone/>
            </a:pPr>
            <a:r>
              <a:t/>
            </a:r>
            <a:endParaRPr sz="1200">
              <a:solidFill>
                <a:srgbClr val="5F6368"/>
              </a:solidFill>
              <a:latin typeface="Open Sans"/>
              <a:ea typeface="Open Sans"/>
              <a:cs typeface="Open Sans"/>
              <a:sym typeface="Open Sans"/>
            </a:endParaRPr>
          </a:p>
        </p:txBody>
      </p:sp>
      <p:sp>
        <p:nvSpPr>
          <p:cNvPr id="205" name="Google Shape;205;p48"/>
          <p:cNvSpPr txBox="1"/>
          <p:nvPr/>
        </p:nvSpPr>
        <p:spPr>
          <a:xfrm>
            <a:off x="2582713" y="2008850"/>
            <a:ext cx="1872600" cy="4002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F43F5E"/>
                </a:solidFill>
                <a:latin typeface="Open Sans SemiBold"/>
                <a:ea typeface="Open Sans SemiBold"/>
                <a:cs typeface="Open Sans SemiBold"/>
                <a:sym typeface="Open Sans SemiBold"/>
              </a:rPr>
              <a:t>Pain point</a:t>
            </a:r>
            <a:endParaRPr>
              <a:solidFill>
                <a:srgbClr val="F43F5E"/>
              </a:solidFill>
              <a:latin typeface="Open Sans SemiBold"/>
              <a:ea typeface="Open Sans SemiBold"/>
              <a:cs typeface="Open Sans SemiBold"/>
              <a:sym typeface="Open Sans SemiBold"/>
            </a:endParaRPr>
          </a:p>
        </p:txBody>
      </p:sp>
      <p:sp>
        <p:nvSpPr>
          <p:cNvPr id="206" name="Google Shape;206;p48"/>
          <p:cNvSpPr txBox="1"/>
          <p:nvPr/>
        </p:nvSpPr>
        <p:spPr>
          <a:xfrm>
            <a:off x="2582725" y="2522475"/>
            <a:ext cx="1872600" cy="15855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Internet yang tidak stabil/buffering menyebabkan kualitas video menurun dan berhenti tiba-tiba</a:t>
            </a:r>
            <a:endParaRPr sz="1200">
              <a:solidFill>
                <a:schemeClr val="dk1"/>
              </a:solidFill>
              <a:latin typeface="Times New Roman"/>
              <a:ea typeface="Times New Roman"/>
              <a:cs typeface="Times New Roman"/>
              <a:sym typeface="Times New Roman"/>
            </a:endParaRPr>
          </a:p>
          <a:p>
            <a:pPr indent="0" lvl="0" marL="0" rtl="0" algn="ctr">
              <a:lnSpc>
                <a:spcPct val="115000"/>
              </a:lnSpc>
              <a:spcBef>
                <a:spcPts val="1200"/>
              </a:spcBef>
              <a:spcAft>
                <a:spcPts val="0"/>
              </a:spcAft>
              <a:buNone/>
            </a:pPr>
            <a:r>
              <a:t/>
            </a:r>
            <a:endParaRPr sz="1200">
              <a:solidFill>
                <a:srgbClr val="5F6368"/>
              </a:solidFill>
              <a:latin typeface="Open Sans"/>
              <a:ea typeface="Open Sans"/>
              <a:cs typeface="Open Sans"/>
              <a:sym typeface="Open Sans"/>
            </a:endParaRPr>
          </a:p>
        </p:txBody>
      </p:sp>
      <p:sp>
        <p:nvSpPr>
          <p:cNvPr id="207" name="Google Shape;207;p48"/>
          <p:cNvSpPr txBox="1"/>
          <p:nvPr/>
        </p:nvSpPr>
        <p:spPr>
          <a:xfrm>
            <a:off x="4723969" y="2008850"/>
            <a:ext cx="1872600" cy="4002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F43F5E"/>
                </a:solidFill>
                <a:latin typeface="Open Sans SemiBold"/>
                <a:ea typeface="Open Sans SemiBold"/>
                <a:cs typeface="Open Sans SemiBold"/>
                <a:sym typeface="Open Sans SemiBold"/>
              </a:rPr>
              <a:t>Pain point</a:t>
            </a:r>
            <a:endParaRPr>
              <a:solidFill>
                <a:srgbClr val="F43F5E"/>
              </a:solidFill>
              <a:latin typeface="Open Sans SemiBold"/>
              <a:ea typeface="Open Sans SemiBold"/>
              <a:cs typeface="Open Sans SemiBold"/>
              <a:sym typeface="Open Sans SemiBold"/>
            </a:endParaRPr>
          </a:p>
        </p:txBody>
      </p:sp>
      <p:sp>
        <p:nvSpPr>
          <p:cNvPr id="208" name="Google Shape;208;p48"/>
          <p:cNvSpPr txBox="1"/>
          <p:nvPr/>
        </p:nvSpPr>
        <p:spPr>
          <a:xfrm>
            <a:off x="4723969" y="2522475"/>
            <a:ext cx="1872600" cy="9480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Library film yang tidak lengkap </a:t>
            </a:r>
            <a:endParaRPr sz="1200">
              <a:solidFill>
                <a:schemeClr val="dk1"/>
              </a:solidFill>
              <a:latin typeface="Times New Roman"/>
              <a:ea typeface="Times New Roman"/>
              <a:cs typeface="Times New Roman"/>
              <a:sym typeface="Times New Roman"/>
            </a:endParaRPr>
          </a:p>
          <a:p>
            <a:pPr indent="0" lvl="0" marL="0" rtl="0" algn="ctr">
              <a:lnSpc>
                <a:spcPct val="115000"/>
              </a:lnSpc>
              <a:spcBef>
                <a:spcPts val="1200"/>
              </a:spcBef>
              <a:spcAft>
                <a:spcPts val="0"/>
              </a:spcAft>
              <a:buNone/>
            </a:pPr>
            <a:r>
              <a:t/>
            </a:r>
            <a:endParaRPr sz="1200">
              <a:solidFill>
                <a:srgbClr val="5F6368"/>
              </a:solidFill>
              <a:latin typeface="Open Sans"/>
              <a:ea typeface="Open Sans"/>
              <a:cs typeface="Open Sans"/>
              <a:sym typeface="Open Sans"/>
            </a:endParaRPr>
          </a:p>
        </p:txBody>
      </p:sp>
      <p:sp>
        <p:nvSpPr>
          <p:cNvPr id="209" name="Google Shape;209;p48"/>
          <p:cNvSpPr txBox="1"/>
          <p:nvPr/>
        </p:nvSpPr>
        <p:spPr>
          <a:xfrm>
            <a:off x="6865219" y="2008850"/>
            <a:ext cx="1872600" cy="4002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F43F5E"/>
                </a:solidFill>
                <a:latin typeface="Open Sans SemiBold"/>
                <a:ea typeface="Open Sans SemiBold"/>
                <a:cs typeface="Open Sans SemiBold"/>
                <a:sym typeface="Open Sans SemiBold"/>
              </a:rPr>
              <a:t>Pain point</a:t>
            </a:r>
            <a:endParaRPr>
              <a:solidFill>
                <a:srgbClr val="F43F5E"/>
              </a:solidFill>
              <a:latin typeface="Open Sans SemiBold"/>
              <a:ea typeface="Open Sans SemiBold"/>
              <a:cs typeface="Open Sans SemiBold"/>
              <a:sym typeface="Open Sans SemiBold"/>
            </a:endParaRPr>
          </a:p>
        </p:txBody>
      </p:sp>
      <p:sp>
        <p:nvSpPr>
          <p:cNvPr id="210" name="Google Shape;210;p48"/>
          <p:cNvSpPr txBox="1"/>
          <p:nvPr/>
        </p:nvSpPr>
        <p:spPr>
          <a:xfrm>
            <a:off x="6865219" y="2522475"/>
            <a:ext cx="1872600" cy="11607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Subtitle yang tidak muncul sehingga kebingungan ketika menonton</a:t>
            </a:r>
            <a:endParaRPr sz="1200">
              <a:solidFill>
                <a:schemeClr val="dk1"/>
              </a:solidFill>
              <a:latin typeface="Times New Roman"/>
              <a:ea typeface="Times New Roman"/>
              <a:cs typeface="Times New Roman"/>
              <a:sym typeface="Times New Roman"/>
            </a:endParaRPr>
          </a:p>
          <a:p>
            <a:pPr indent="0" lvl="0" marL="0" rtl="0" algn="ctr">
              <a:lnSpc>
                <a:spcPct val="115000"/>
              </a:lnSpc>
              <a:spcBef>
                <a:spcPts val="1200"/>
              </a:spcBef>
              <a:spcAft>
                <a:spcPts val="0"/>
              </a:spcAft>
              <a:buNone/>
            </a:pPr>
            <a:r>
              <a:t/>
            </a:r>
            <a:endParaRPr sz="1200">
              <a:solidFill>
                <a:srgbClr val="5F6368"/>
              </a:solidFill>
              <a:latin typeface="Open Sans"/>
              <a:ea typeface="Open Sans"/>
              <a:cs typeface="Open Sans"/>
              <a:sym typeface="Open Sans"/>
            </a:endParaRPr>
          </a:p>
        </p:txBody>
      </p:sp>
      <p:sp>
        <p:nvSpPr>
          <p:cNvPr id="211" name="Google Shape;211;p48"/>
          <p:cNvSpPr/>
          <p:nvPr/>
        </p:nvSpPr>
        <p:spPr>
          <a:xfrm>
            <a:off x="1121125" y="1382121"/>
            <a:ext cx="513300" cy="513300"/>
          </a:xfrm>
          <a:prstGeom prst="ellipse">
            <a:avLst/>
          </a:prstGeom>
          <a:solidFill>
            <a:srgbClr val="F43F5E"/>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212" name="Google Shape;212;p48"/>
          <p:cNvSpPr/>
          <p:nvPr/>
        </p:nvSpPr>
        <p:spPr>
          <a:xfrm>
            <a:off x="3262375" y="1382121"/>
            <a:ext cx="513300" cy="513300"/>
          </a:xfrm>
          <a:prstGeom prst="ellipse">
            <a:avLst/>
          </a:prstGeom>
          <a:solidFill>
            <a:srgbClr val="F43F5E"/>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213" name="Google Shape;213;p48"/>
          <p:cNvSpPr/>
          <p:nvPr/>
        </p:nvSpPr>
        <p:spPr>
          <a:xfrm>
            <a:off x="5403625" y="1382121"/>
            <a:ext cx="513300" cy="513300"/>
          </a:xfrm>
          <a:prstGeom prst="ellipse">
            <a:avLst/>
          </a:prstGeom>
          <a:solidFill>
            <a:srgbClr val="F43F5E"/>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
        <p:nvSpPr>
          <p:cNvPr id="214" name="Google Shape;214;p48"/>
          <p:cNvSpPr/>
          <p:nvPr/>
        </p:nvSpPr>
        <p:spPr>
          <a:xfrm>
            <a:off x="7544875" y="1382121"/>
            <a:ext cx="513300" cy="513300"/>
          </a:xfrm>
          <a:prstGeom prst="ellipse">
            <a:avLst/>
          </a:prstGeom>
          <a:solidFill>
            <a:srgbClr val="F43F5E"/>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4</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9"/>
          <p:cNvSpPr txBox="1"/>
          <p:nvPr/>
        </p:nvSpPr>
        <p:spPr>
          <a:xfrm>
            <a:off x="369625" y="0"/>
            <a:ext cx="27912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Persona: </a:t>
            </a:r>
            <a:r>
              <a:rPr b="1" lang="en" sz="2400">
                <a:solidFill>
                  <a:srgbClr val="5F6368"/>
                </a:solidFill>
                <a:latin typeface="Open Sans"/>
                <a:ea typeface="Open Sans"/>
                <a:cs typeface="Open Sans"/>
                <a:sym typeface="Open Sans"/>
              </a:rPr>
              <a:t>Marlene</a:t>
            </a:r>
            <a:endParaRPr b="1" sz="2400">
              <a:solidFill>
                <a:srgbClr val="5F6368"/>
              </a:solidFill>
              <a:latin typeface="Open Sans"/>
              <a:ea typeface="Open Sans"/>
              <a:cs typeface="Open Sans"/>
              <a:sym typeface="Open Sans"/>
            </a:endParaRPr>
          </a:p>
        </p:txBody>
      </p:sp>
      <p:pic>
        <p:nvPicPr>
          <p:cNvPr id="220" name="Google Shape;220;p49"/>
          <p:cNvPicPr preferRelativeResize="0"/>
          <p:nvPr/>
        </p:nvPicPr>
        <p:blipFill>
          <a:blip r:embed="rId3">
            <a:alphaModFix/>
          </a:blip>
          <a:stretch>
            <a:fillRect/>
          </a:stretch>
        </p:blipFill>
        <p:spPr>
          <a:xfrm>
            <a:off x="369625" y="415825"/>
            <a:ext cx="8404750" cy="47276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